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76" r:id="rId3"/>
    <p:sldId id="312" r:id="rId4"/>
    <p:sldId id="302" r:id="rId5"/>
    <p:sldId id="313" r:id="rId6"/>
    <p:sldId id="280" r:id="rId7"/>
    <p:sldId id="259" r:id="rId8"/>
    <p:sldId id="277" r:id="rId9"/>
    <p:sldId id="314" r:id="rId10"/>
    <p:sldId id="278" r:id="rId11"/>
    <p:sldId id="305" r:id="rId12"/>
    <p:sldId id="301" r:id="rId13"/>
    <p:sldId id="315" r:id="rId14"/>
    <p:sldId id="316" r:id="rId15"/>
    <p:sldId id="274" r:id="rId16"/>
    <p:sldId id="264" r:id="rId17"/>
    <p:sldId id="317" r:id="rId18"/>
    <p:sldId id="275" r:id="rId19"/>
    <p:sldId id="281" r:id="rId20"/>
    <p:sldId id="265" r:id="rId21"/>
    <p:sldId id="266" r:id="rId22"/>
    <p:sldId id="267" r:id="rId23"/>
    <p:sldId id="268" r:id="rId24"/>
    <p:sldId id="283" r:id="rId25"/>
    <p:sldId id="289" r:id="rId26"/>
    <p:sldId id="285" r:id="rId27"/>
    <p:sldId id="269" r:id="rId28"/>
    <p:sldId id="284" r:id="rId29"/>
    <p:sldId id="306" r:id="rId30"/>
    <p:sldId id="288" r:id="rId31"/>
    <p:sldId id="309" r:id="rId32"/>
    <p:sldId id="310" r:id="rId33"/>
    <p:sldId id="318" r:id="rId34"/>
    <p:sldId id="307" r:id="rId35"/>
    <p:sldId id="308" r:id="rId36"/>
    <p:sldId id="303" r:id="rId3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AB11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00" autoAdjust="0"/>
    <p:restoredTop sz="77576" autoAdjust="0"/>
  </p:normalViewPr>
  <p:slideViewPr>
    <p:cSldViewPr snapToGrid="0">
      <p:cViewPr varScale="1">
        <p:scale>
          <a:sx n="54" d="100"/>
          <a:sy n="54" d="100"/>
        </p:scale>
        <p:origin x="109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EB11A-2156-4A23-A469-FD798381D499}" type="doc">
      <dgm:prSet loTypeId="urn:microsoft.com/office/officeart/2018/2/layout/IconLabelList" loCatId="icon" qsTypeId="urn:microsoft.com/office/officeart/2005/8/quickstyle/simple4" qsCatId="simple" csTypeId="urn:microsoft.com/office/officeart/2018/5/colors/Iconchunking_neutralbg_colorful5" csCatId="colorful" phldr="1"/>
      <dgm:spPr/>
      <dgm:t>
        <a:bodyPr/>
        <a:lstStyle/>
        <a:p>
          <a:endParaRPr lang="en-US"/>
        </a:p>
      </dgm:t>
    </dgm:pt>
    <dgm:pt modelId="{FA905081-2AFF-46C4-8CD9-2360F5015A5C}">
      <dgm:prSet custT="1"/>
      <dgm:spPr/>
      <dgm:t>
        <a:bodyPr/>
        <a:lstStyle/>
        <a:p>
          <a:r>
            <a:rPr lang="en-US" sz="1800" b="1" dirty="0"/>
            <a:t>Which generation do you admire?  Why</a:t>
          </a:r>
          <a:r>
            <a:rPr lang="en-US" sz="1400" b="1" dirty="0"/>
            <a:t>?</a:t>
          </a:r>
        </a:p>
      </dgm:t>
    </dgm:pt>
    <dgm:pt modelId="{7D425E55-4EA2-453E-8306-1CF52C9A82CD}" type="parTrans" cxnId="{C18FC6FA-A033-44B9-8BC4-16BDED8BB447}">
      <dgm:prSet/>
      <dgm:spPr/>
      <dgm:t>
        <a:bodyPr/>
        <a:lstStyle/>
        <a:p>
          <a:endParaRPr lang="en-US"/>
        </a:p>
      </dgm:t>
    </dgm:pt>
    <dgm:pt modelId="{8DC8A0A6-A51A-4058-9D19-3453289C8290}" type="sibTrans" cxnId="{C18FC6FA-A033-44B9-8BC4-16BDED8BB447}">
      <dgm:prSet phldrT="1"/>
      <dgm:spPr/>
      <dgm:t>
        <a:bodyPr/>
        <a:lstStyle/>
        <a:p>
          <a:endParaRPr lang="en-US"/>
        </a:p>
      </dgm:t>
    </dgm:pt>
    <dgm:pt modelId="{9885CCF0-80FC-468F-9A6A-C18D53C2C360}">
      <dgm:prSet custT="1"/>
      <dgm:spPr/>
      <dgm:t>
        <a:bodyPr/>
        <a:lstStyle/>
        <a:p>
          <a:r>
            <a:rPr lang="en-US" sz="1800" b="1" dirty="0"/>
            <a:t>What do you wish other generations most appreciated about your generation?</a:t>
          </a:r>
        </a:p>
      </dgm:t>
    </dgm:pt>
    <dgm:pt modelId="{7CF21BC6-B721-42FF-8EFA-34D3ED441EEE}" type="parTrans" cxnId="{27C22670-716F-422E-8DD8-B22D4A863C5E}">
      <dgm:prSet/>
      <dgm:spPr/>
      <dgm:t>
        <a:bodyPr/>
        <a:lstStyle/>
        <a:p>
          <a:endParaRPr lang="en-US"/>
        </a:p>
      </dgm:t>
    </dgm:pt>
    <dgm:pt modelId="{C33F7DDF-5F7E-40D8-8CD2-95385F4D0D21}" type="sibTrans" cxnId="{27C22670-716F-422E-8DD8-B22D4A863C5E}">
      <dgm:prSet phldrT="2"/>
      <dgm:spPr/>
      <dgm:t>
        <a:bodyPr/>
        <a:lstStyle/>
        <a:p>
          <a:endParaRPr lang="en-US"/>
        </a:p>
      </dgm:t>
    </dgm:pt>
    <dgm:pt modelId="{71DD60AB-EB39-4DF4-8248-3598506F42A3}">
      <dgm:prSet custT="1"/>
      <dgm:spPr/>
      <dgm:t>
        <a:bodyPr/>
        <a:lstStyle/>
        <a:p>
          <a:r>
            <a:rPr lang="en-US" sz="1800" b="1" dirty="0"/>
            <a:t>Which generation is most dominate internally in your workplace?</a:t>
          </a:r>
        </a:p>
      </dgm:t>
    </dgm:pt>
    <dgm:pt modelId="{F3F26E7C-2312-40DF-9A1F-A83C9B7ABE33}" type="parTrans" cxnId="{BB1C4DE2-1794-4A27-B8FC-1A5855F2A99D}">
      <dgm:prSet/>
      <dgm:spPr/>
      <dgm:t>
        <a:bodyPr/>
        <a:lstStyle/>
        <a:p>
          <a:endParaRPr lang="en-US"/>
        </a:p>
      </dgm:t>
    </dgm:pt>
    <dgm:pt modelId="{4C35BF9B-5039-452B-9713-0F0D03E2EE73}" type="sibTrans" cxnId="{BB1C4DE2-1794-4A27-B8FC-1A5855F2A99D}">
      <dgm:prSet phldrT="3"/>
      <dgm:spPr/>
      <dgm:t>
        <a:bodyPr/>
        <a:lstStyle/>
        <a:p>
          <a:endParaRPr lang="en-US"/>
        </a:p>
      </dgm:t>
    </dgm:pt>
    <dgm:pt modelId="{9C52DA4D-B267-4225-91F4-457B88CC322B}">
      <dgm:prSet custT="1"/>
      <dgm:spPr/>
      <dgm:t>
        <a:bodyPr/>
        <a:lstStyle/>
        <a:p>
          <a:r>
            <a:rPr lang="en-US" sz="1800" b="1" dirty="0"/>
            <a:t>Which generation is most dominate externally in who you serve?</a:t>
          </a:r>
        </a:p>
      </dgm:t>
    </dgm:pt>
    <dgm:pt modelId="{24DDDE48-E7F2-4690-A566-543F931E87B0}" type="parTrans" cxnId="{7BF9469F-D640-4658-9C1F-0852D716E994}">
      <dgm:prSet/>
      <dgm:spPr/>
      <dgm:t>
        <a:bodyPr/>
        <a:lstStyle/>
        <a:p>
          <a:endParaRPr lang="en-US"/>
        </a:p>
      </dgm:t>
    </dgm:pt>
    <dgm:pt modelId="{A47048B3-5103-4C5C-974D-275DD60B938F}" type="sibTrans" cxnId="{7BF9469F-D640-4658-9C1F-0852D716E994}">
      <dgm:prSet phldrT="4"/>
      <dgm:spPr/>
      <dgm:t>
        <a:bodyPr/>
        <a:lstStyle/>
        <a:p>
          <a:endParaRPr lang="en-US"/>
        </a:p>
      </dgm:t>
    </dgm:pt>
    <dgm:pt modelId="{D4B43B27-DCD7-45B6-8ADA-A57C4E2DB00D}">
      <dgm:prSet custT="1"/>
      <dgm:spPr/>
      <dgm:t>
        <a:bodyPr/>
        <a:lstStyle/>
        <a:p>
          <a:r>
            <a:rPr lang="en-US" sz="1800" b="1" dirty="0"/>
            <a:t>What are ways we can bring them together</a:t>
          </a:r>
          <a:r>
            <a:rPr lang="en-US" sz="2200" b="1" dirty="0"/>
            <a:t>?</a:t>
          </a:r>
        </a:p>
      </dgm:t>
    </dgm:pt>
    <dgm:pt modelId="{0ED31FC0-CFF0-4E6F-9B2E-D18ED8BF865D}" type="parTrans" cxnId="{93C5FAFB-D157-4084-9CA2-66A7DCB9A017}">
      <dgm:prSet/>
      <dgm:spPr/>
      <dgm:t>
        <a:bodyPr/>
        <a:lstStyle/>
        <a:p>
          <a:endParaRPr lang="en-US"/>
        </a:p>
      </dgm:t>
    </dgm:pt>
    <dgm:pt modelId="{F179B77C-6B06-4FB4-BDCD-FBFAEA462DB9}" type="sibTrans" cxnId="{93C5FAFB-D157-4084-9CA2-66A7DCB9A017}">
      <dgm:prSet phldrT="5"/>
      <dgm:spPr/>
      <dgm:t>
        <a:bodyPr/>
        <a:lstStyle/>
        <a:p>
          <a:endParaRPr lang="en-US"/>
        </a:p>
      </dgm:t>
    </dgm:pt>
    <dgm:pt modelId="{75604031-758A-42CE-BB16-7A8814169CED}" type="pres">
      <dgm:prSet presAssocID="{722EB11A-2156-4A23-A469-FD798381D499}" presName="root" presStyleCnt="0">
        <dgm:presLayoutVars>
          <dgm:dir/>
          <dgm:resizeHandles val="exact"/>
        </dgm:presLayoutVars>
      </dgm:prSet>
      <dgm:spPr/>
      <dgm:t>
        <a:bodyPr/>
        <a:lstStyle/>
        <a:p>
          <a:endParaRPr lang="en-US"/>
        </a:p>
      </dgm:t>
    </dgm:pt>
    <dgm:pt modelId="{5F0ACFEE-6786-4FBC-BC33-449A64B79212}" type="pres">
      <dgm:prSet presAssocID="{FA905081-2AFF-46C4-8CD9-2360F5015A5C}" presName="compNode" presStyleCnt="0"/>
      <dgm:spPr/>
    </dgm:pt>
    <dgm:pt modelId="{7B713485-687E-4904-8E1B-71187F566E58}" type="pres">
      <dgm:prSet presAssocID="{FA905081-2AFF-46C4-8CD9-2360F5015A5C}"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ame controller"/>
        </a:ext>
      </dgm:extLst>
    </dgm:pt>
    <dgm:pt modelId="{2B875955-83D5-4885-9F22-79AC25834625}" type="pres">
      <dgm:prSet presAssocID="{FA905081-2AFF-46C4-8CD9-2360F5015A5C}" presName="spaceRect" presStyleCnt="0"/>
      <dgm:spPr/>
    </dgm:pt>
    <dgm:pt modelId="{7FF8A6DE-6F0A-471C-8ACC-7EDA622FB4F6}" type="pres">
      <dgm:prSet presAssocID="{FA905081-2AFF-46C4-8CD9-2360F5015A5C}" presName="textRect" presStyleLbl="revTx" presStyleIdx="0" presStyleCnt="5" custLinFactNeighborX="-181" custLinFactNeighborY="-20357">
        <dgm:presLayoutVars>
          <dgm:chMax val="1"/>
          <dgm:chPref val="1"/>
        </dgm:presLayoutVars>
      </dgm:prSet>
      <dgm:spPr/>
      <dgm:t>
        <a:bodyPr/>
        <a:lstStyle/>
        <a:p>
          <a:endParaRPr lang="en-US"/>
        </a:p>
      </dgm:t>
    </dgm:pt>
    <dgm:pt modelId="{1C059199-AE76-4823-8E82-FC9BF136ABBB}" type="pres">
      <dgm:prSet presAssocID="{8DC8A0A6-A51A-4058-9D19-3453289C8290}" presName="sibTrans" presStyleCnt="0"/>
      <dgm:spPr/>
    </dgm:pt>
    <dgm:pt modelId="{E59D5607-162C-4B38-8878-19F87CB052EA}" type="pres">
      <dgm:prSet presAssocID="{9885CCF0-80FC-468F-9A6A-C18D53C2C360}" presName="compNode" presStyleCnt="0"/>
      <dgm:spPr/>
    </dgm:pt>
    <dgm:pt modelId="{F2119501-B411-45F9-8A8F-D1AF815AC939}" type="pres">
      <dgm:prSet presAssocID="{9885CCF0-80FC-468F-9A6A-C18D53C2C360}"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Family with two children"/>
        </a:ext>
      </dgm:extLst>
    </dgm:pt>
    <dgm:pt modelId="{0C2E9C29-00B6-49AA-A8DC-651C6C9E010E}" type="pres">
      <dgm:prSet presAssocID="{9885CCF0-80FC-468F-9A6A-C18D53C2C360}" presName="spaceRect" presStyleCnt="0"/>
      <dgm:spPr/>
    </dgm:pt>
    <dgm:pt modelId="{68755889-8237-44A8-893C-DAD527CD59E3}" type="pres">
      <dgm:prSet presAssocID="{9885CCF0-80FC-468F-9A6A-C18D53C2C360}" presName="textRect" presStyleLbl="revTx" presStyleIdx="1" presStyleCnt="5" custLinFactNeighborY="-20357">
        <dgm:presLayoutVars>
          <dgm:chMax val="1"/>
          <dgm:chPref val="1"/>
        </dgm:presLayoutVars>
      </dgm:prSet>
      <dgm:spPr/>
      <dgm:t>
        <a:bodyPr/>
        <a:lstStyle/>
        <a:p>
          <a:endParaRPr lang="en-US"/>
        </a:p>
      </dgm:t>
    </dgm:pt>
    <dgm:pt modelId="{28691E49-42D1-4EE1-8F92-38D565AC78CC}" type="pres">
      <dgm:prSet presAssocID="{C33F7DDF-5F7E-40D8-8CD2-95385F4D0D21}" presName="sibTrans" presStyleCnt="0"/>
      <dgm:spPr/>
    </dgm:pt>
    <dgm:pt modelId="{4E8DC412-9341-4A4B-AA38-FE091646E45E}" type="pres">
      <dgm:prSet presAssocID="{71DD60AB-EB39-4DF4-8248-3598506F42A3}" presName="compNode" presStyleCnt="0"/>
      <dgm:spPr/>
    </dgm:pt>
    <dgm:pt modelId="{E7F967A2-47AC-44E8-889F-6D832DA374D0}" type="pres">
      <dgm:prSet presAssocID="{71DD60AB-EB39-4DF4-8248-3598506F42A3}"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mark"/>
        </a:ext>
      </dgm:extLst>
    </dgm:pt>
    <dgm:pt modelId="{54C287C9-76ED-417F-892A-7949E2B67E22}" type="pres">
      <dgm:prSet presAssocID="{71DD60AB-EB39-4DF4-8248-3598506F42A3}" presName="spaceRect" presStyleCnt="0"/>
      <dgm:spPr/>
    </dgm:pt>
    <dgm:pt modelId="{C978D9B9-6455-4DE0-A6F0-4F9A36BDA426}" type="pres">
      <dgm:prSet presAssocID="{71DD60AB-EB39-4DF4-8248-3598506F42A3}" presName="textRect" presStyleLbl="revTx" presStyleIdx="2" presStyleCnt="5" custLinFactNeighborX="-4019" custLinFactNeighborY="-20357">
        <dgm:presLayoutVars>
          <dgm:chMax val="1"/>
          <dgm:chPref val="1"/>
        </dgm:presLayoutVars>
      </dgm:prSet>
      <dgm:spPr/>
      <dgm:t>
        <a:bodyPr/>
        <a:lstStyle/>
        <a:p>
          <a:endParaRPr lang="en-US"/>
        </a:p>
      </dgm:t>
    </dgm:pt>
    <dgm:pt modelId="{A95E2E94-E1DA-47AC-9E4F-DE9C124C012D}" type="pres">
      <dgm:prSet presAssocID="{4C35BF9B-5039-452B-9713-0F0D03E2EE73}" presName="sibTrans" presStyleCnt="0"/>
      <dgm:spPr/>
    </dgm:pt>
    <dgm:pt modelId="{F831A591-6B65-48AE-86A5-05F6419F21CB}" type="pres">
      <dgm:prSet presAssocID="{9C52DA4D-B267-4225-91F4-457B88CC322B}" presName="compNode" presStyleCnt="0"/>
      <dgm:spPr/>
    </dgm:pt>
    <dgm:pt modelId="{67A4A149-E952-4184-AEBA-E97C3AD76488}" type="pres">
      <dgm:prSet presAssocID="{9C52DA4D-B267-4225-91F4-457B88CC322B}"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Rocket"/>
        </a:ext>
      </dgm:extLst>
    </dgm:pt>
    <dgm:pt modelId="{51CE4AA5-6763-4A3B-941B-02B7EB05CAF6}" type="pres">
      <dgm:prSet presAssocID="{9C52DA4D-B267-4225-91F4-457B88CC322B}" presName="spaceRect" presStyleCnt="0"/>
      <dgm:spPr/>
    </dgm:pt>
    <dgm:pt modelId="{3807050F-4A2A-4F5A-8CD7-E1ED3D5A9F3B}" type="pres">
      <dgm:prSet presAssocID="{9C52DA4D-B267-4225-91F4-457B88CC322B}" presName="textRect" presStyleLbl="revTx" presStyleIdx="3" presStyleCnt="5" custLinFactNeighborX="-1202" custLinFactNeighborY="-26553">
        <dgm:presLayoutVars>
          <dgm:chMax val="1"/>
          <dgm:chPref val="1"/>
        </dgm:presLayoutVars>
      </dgm:prSet>
      <dgm:spPr/>
      <dgm:t>
        <a:bodyPr/>
        <a:lstStyle/>
        <a:p>
          <a:endParaRPr lang="en-US"/>
        </a:p>
      </dgm:t>
    </dgm:pt>
    <dgm:pt modelId="{EE35A03C-48B9-41FC-9D57-5300C8B3BCB1}" type="pres">
      <dgm:prSet presAssocID="{A47048B3-5103-4C5C-974D-275DD60B938F}" presName="sibTrans" presStyleCnt="0"/>
      <dgm:spPr/>
    </dgm:pt>
    <dgm:pt modelId="{D2184E1E-D288-4DE0-AE6C-342755FCBEC7}" type="pres">
      <dgm:prSet presAssocID="{D4B43B27-DCD7-45B6-8ADA-A57C4E2DB00D}" presName="compNode" presStyleCnt="0"/>
      <dgm:spPr/>
    </dgm:pt>
    <dgm:pt modelId="{8A77FBE1-B01D-4367-92DD-2D889C19A5E2}" type="pres">
      <dgm:prSet presAssocID="{D4B43B27-DCD7-45B6-8ADA-A57C4E2DB00D}"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iaper change"/>
        </a:ext>
      </dgm:extLst>
    </dgm:pt>
    <dgm:pt modelId="{3F34CB4D-A7BD-458B-B046-7CA094C3872D}" type="pres">
      <dgm:prSet presAssocID="{D4B43B27-DCD7-45B6-8ADA-A57C4E2DB00D}" presName="spaceRect" presStyleCnt="0"/>
      <dgm:spPr/>
    </dgm:pt>
    <dgm:pt modelId="{50D92B45-8910-4227-9424-842E78C34A8B}" type="pres">
      <dgm:prSet presAssocID="{D4B43B27-DCD7-45B6-8ADA-A57C4E2DB00D}" presName="textRect" presStyleLbl="revTx" presStyleIdx="4" presStyleCnt="5" custLinFactNeighborX="2004" custLinFactNeighborY="-6560">
        <dgm:presLayoutVars>
          <dgm:chMax val="1"/>
          <dgm:chPref val="1"/>
        </dgm:presLayoutVars>
      </dgm:prSet>
      <dgm:spPr/>
      <dgm:t>
        <a:bodyPr/>
        <a:lstStyle/>
        <a:p>
          <a:endParaRPr lang="en-US"/>
        </a:p>
      </dgm:t>
    </dgm:pt>
  </dgm:ptLst>
  <dgm:cxnLst>
    <dgm:cxn modelId="{A3190158-7E75-4896-BAFF-34265F21FF41}" type="presOf" srcId="{9885CCF0-80FC-468F-9A6A-C18D53C2C360}" destId="{68755889-8237-44A8-893C-DAD527CD59E3}" srcOrd="0" destOrd="0" presId="urn:microsoft.com/office/officeart/2018/2/layout/IconLabelList"/>
    <dgm:cxn modelId="{C18FC6FA-A033-44B9-8BC4-16BDED8BB447}" srcId="{722EB11A-2156-4A23-A469-FD798381D499}" destId="{FA905081-2AFF-46C4-8CD9-2360F5015A5C}" srcOrd="0" destOrd="0" parTransId="{7D425E55-4EA2-453E-8306-1CF52C9A82CD}" sibTransId="{8DC8A0A6-A51A-4058-9D19-3453289C8290}"/>
    <dgm:cxn modelId="{380422C8-1C0B-49BC-9F6F-E74E24E375E3}" type="presOf" srcId="{71DD60AB-EB39-4DF4-8248-3598506F42A3}" destId="{C978D9B9-6455-4DE0-A6F0-4F9A36BDA426}" srcOrd="0" destOrd="0" presId="urn:microsoft.com/office/officeart/2018/2/layout/IconLabelList"/>
    <dgm:cxn modelId="{93C5FAFB-D157-4084-9CA2-66A7DCB9A017}" srcId="{722EB11A-2156-4A23-A469-FD798381D499}" destId="{D4B43B27-DCD7-45B6-8ADA-A57C4E2DB00D}" srcOrd="4" destOrd="0" parTransId="{0ED31FC0-CFF0-4E6F-9B2E-D18ED8BF865D}" sibTransId="{F179B77C-6B06-4FB4-BDCD-FBFAEA462DB9}"/>
    <dgm:cxn modelId="{BB1C4DE2-1794-4A27-B8FC-1A5855F2A99D}" srcId="{722EB11A-2156-4A23-A469-FD798381D499}" destId="{71DD60AB-EB39-4DF4-8248-3598506F42A3}" srcOrd="2" destOrd="0" parTransId="{F3F26E7C-2312-40DF-9A1F-A83C9B7ABE33}" sibTransId="{4C35BF9B-5039-452B-9713-0F0D03E2EE73}"/>
    <dgm:cxn modelId="{00B7A057-9D76-4AA6-BF66-934F88F97757}" type="presOf" srcId="{D4B43B27-DCD7-45B6-8ADA-A57C4E2DB00D}" destId="{50D92B45-8910-4227-9424-842E78C34A8B}" srcOrd="0" destOrd="0" presId="urn:microsoft.com/office/officeart/2018/2/layout/IconLabelList"/>
    <dgm:cxn modelId="{351D4FBF-B8C8-41DC-8380-6EA80780EB73}" type="presOf" srcId="{FA905081-2AFF-46C4-8CD9-2360F5015A5C}" destId="{7FF8A6DE-6F0A-471C-8ACC-7EDA622FB4F6}" srcOrd="0" destOrd="0" presId="urn:microsoft.com/office/officeart/2018/2/layout/IconLabelList"/>
    <dgm:cxn modelId="{2B182CBF-00F0-41F1-A028-0706FE31D343}" type="presOf" srcId="{9C52DA4D-B267-4225-91F4-457B88CC322B}" destId="{3807050F-4A2A-4F5A-8CD7-E1ED3D5A9F3B}" srcOrd="0" destOrd="0" presId="urn:microsoft.com/office/officeart/2018/2/layout/IconLabelList"/>
    <dgm:cxn modelId="{27C22670-716F-422E-8DD8-B22D4A863C5E}" srcId="{722EB11A-2156-4A23-A469-FD798381D499}" destId="{9885CCF0-80FC-468F-9A6A-C18D53C2C360}" srcOrd="1" destOrd="0" parTransId="{7CF21BC6-B721-42FF-8EFA-34D3ED441EEE}" sibTransId="{C33F7DDF-5F7E-40D8-8CD2-95385F4D0D21}"/>
    <dgm:cxn modelId="{51F7131B-7983-4A55-BA7E-C72EDF822804}" type="presOf" srcId="{722EB11A-2156-4A23-A469-FD798381D499}" destId="{75604031-758A-42CE-BB16-7A8814169CED}" srcOrd="0" destOrd="0" presId="urn:microsoft.com/office/officeart/2018/2/layout/IconLabelList"/>
    <dgm:cxn modelId="{7BF9469F-D640-4658-9C1F-0852D716E994}" srcId="{722EB11A-2156-4A23-A469-FD798381D499}" destId="{9C52DA4D-B267-4225-91F4-457B88CC322B}" srcOrd="3" destOrd="0" parTransId="{24DDDE48-E7F2-4690-A566-543F931E87B0}" sibTransId="{A47048B3-5103-4C5C-974D-275DD60B938F}"/>
    <dgm:cxn modelId="{C94CF03F-3FE1-46C5-99BD-EB514D237C0F}" type="presParOf" srcId="{75604031-758A-42CE-BB16-7A8814169CED}" destId="{5F0ACFEE-6786-4FBC-BC33-449A64B79212}" srcOrd="0" destOrd="0" presId="urn:microsoft.com/office/officeart/2018/2/layout/IconLabelList"/>
    <dgm:cxn modelId="{64C84FEF-66C3-4E62-B95E-59BC1F48135E}" type="presParOf" srcId="{5F0ACFEE-6786-4FBC-BC33-449A64B79212}" destId="{7B713485-687E-4904-8E1B-71187F566E58}" srcOrd="0" destOrd="0" presId="urn:microsoft.com/office/officeart/2018/2/layout/IconLabelList"/>
    <dgm:cxn modelId="{63BCF713-DA57-482A-A183-32CE30D7B30C}" type="presParOf" srcId="{5F0ACFEE-6786-4FBC-BC33-449A64B79212}" destId="{2B875955-83D5-4885-9F22-79AC25834625}" srcOrd="1" destOrd="0" presId="urn:microsoft.com/office/officeart/2018/2/layout/IconLabelList"/>
    <dgm:cxn modelId="{8A653CAC-D605-426B-8877-3B7A86923745}" type="presParOf" srcId="{5F0ACFEE-6786-4FBC-BC33-449A64B79212}" destId="{7FF8A6DE-6F0A-471C-8ACC-7EDA622FB4F6}" srcOrd="2" destOrd="0" presId="urn:microsoft.com/office/officeart/2018/2/layout/IconLabelList"/>
    <dgm:cxn modelId="{31249DBE-A812-4EFB-AAA1-67331C3DC88B}" type="presParOf" srcId="{75604031-758A-42CE-BB16-7A8814169CED}" destId="{1C059199-AE76-4823-8E82-FC9BF136ABBB}" srcOrd="1" destOrd="0" presId="urn:microsoft.com/office/officeart/2018/2/layout/IconLabelList"/>
    <dgm:cxn modelId="{EC50DDDF-7116-4828-8D12-5CC1ED011BEC}" type="presParOf" srcId="{75604031-758A-42CE-BB16-7A8814169CED}" destId="{E59D5607-162C-4B38-8878-19F87CB052EA}" srcOrd="2" destOrd="0" presId="urn:microsoft.com/office/officeart/2018/2/layout/IconLabelList"/>
    <dgm:cxn modelId="{D212A6F4-7729-4699-8A5A-B10005B502CB}" type="presParOf" srcId="{E59D5607-162C-4B38-8878-19F87CB052EA}" destId="{F2119501-B411-45F9-8A8F-D1AF815AC939}" srcOrd="0" destOrd="0" presId="urn:microsoft.com/office/officeart/2018/2/layout/IconLabelList"/>
    <dgm:cxn modelId="{11C6BF5B-58FB-4B08-BEE0-2A152AD94698}" type="presParOf" srcId="{E59D5607-162C-4B38-8878-19F87CB052EA}" destId="{0C2E9C29-00B6-49AA-A8DC-651C6C9E010E}" srcOrd="1" destOrd="0" presId="urn:microsoft.com/office/officeart/2018/2/layout/IconLabelList"/>
    <dgm:cxn modelId="{9A1C9925-294D-4E20-9381-99392EB9154D}" type="presParOf" srcId="{E59D5607-162C-4B38-8878-19F87CB052EA}" destId="{68755889-8237-44A8-893C-DAD527CD59E3}" srcOrd="2" destOrd="0" presId="urn:microsoft.com/office/officeart/2018/2/layout/IconLabelList"/>
    <dgm:cxn modelId="{8EE256D2-0FAB-4085-80FD-EF0C7B2B151F}" type="presParOf" srcId="{75604031-758A-42CE-BB16-7A8814169CED}" destId="{28691E49-42D1-4EE1-8F92-38D565AC78CC}" srcOrd="3" destOrd="0" presId="urn:microsoft.com/office/officeart/2018/2/layout/IconLabelList"/>
    <dgm:cxn modelId="{017E9C56-3716-4314-8FF2-43E810CFE2DE}" type="presParOf" srcId="{75604031-758A-42CE-BB16-7A8814169CED}" destId="{4E8DC412-9341-4A4B-AA38-FE091646E45E}" srcOrd="4" destOrd="0" presId="urn:microsoft.com/office/officeart/2018/2/layout/IconLabelList"/>
    <dgm:cxn modelId="{E7C02C95-FEC7-4746-8119-8134AFDFDA4B}" type="presParOf" srcId="{4E8DC412-9341-4A4B-AA38-FE091646E45E}" destId="{E7F967A2-47AC-44E8-889F-6D832DA374D0}" srcOrd="0" destOrd="0" presId="urn:microsoft.com/office/officeart/2018/2/layout/IconLabelList"/>
    <dgm:cxn modelId="{0782D446-8A07-4CE3-8ECD-246984CB3B17}" type="presParOf" srcId="{4E8DC412-9341-4A4B-AA38-FE091646E45E}" destId="{54C287C9-76ED-417F-892A-7949E2B67E22}" srcOrd="1" destOrd="0" presId="urn:microsoft.com/office/officeart/2018/2/layout/IconLabelList"/>
    <dgm:cxn modelId="{25A46309-9B7F-434A-BDFB-8CF6A53069E5}" type="presParOf" srcId="{4E8DC412-9341-4A4B-AA38-FE091646E45E}" destId="{C978D9B9-6455-4DE0-A6F0-4F9A36BDA426}" srcOrd="2" destOrd="0" presId="urn:microsoft.com/office/officeart/2018/2/layout/IconLabelList"/>
    <dgm:cxn modelId="{CAE2D364-8E7C-4EAE-B2B9-193347992B3F}" type="presParOf" srcId="{75604031-758A-42CE-BB16-7A8814169CED}" destId="{A95E2E94-E1DA-47AC-9E4F-DE9C124C012D}" srcOrd="5" destOrd="0" presId="urn:microsoft.com/office/officeart/2018/2/layout/IconLabelList"/>
    <dgm:cxn modelId="{1CA51EEB-7AB6-4D34-B61C-9525DD6544AA}" type="presParOf" srcId="{75604031-758A-42CE-BB16-7A8814169CED}" destId="{F831A591-6B65-48AE-86A5-05F6419F21CB}" srcOrd="6" destOrd="0" presId="urn:microsoft.com/office/officeart/2018/2/layout/IconLabelList"/>
    <dgm:cxn modelId="{B5A609DE-67A3-4457-A9DC-8E1EE60503BF}" type="presParOf" srcId="{F831A591-6B65-48AE-86A5-05F6419F21CB}" destId="{67A4A149-E952-4184-AEBA-E97C3AD76488}" srcOrd="0" destOrd="0" presId="urn:microsoft.com/office/officeart/2018/2/layout/IconLabelList"/>
    <dgm:cxn modelId="{0B2CA0E2-B9CD-448E-9DEE-07FA0A1EA3FD}" type="presParOf" srcId="{F831A591-6B65-48AE-86A5-05F6419F21CB}" destId="{51CE4AA5-6763-4A3B-941B-02B7EB05CAF6}" srcOrd="1" destOrd="0" presId="urn:microsoft.com/office/officeart/2018/2/layout/IconLabelList"/>
    <dgm:cxn modelId="{28774616-6185-42FC-AAE9-5308BD3AB2C6}" type="presParOf" srcId="{F831A591-6B65-48AE-86A5-05F6419F21CB}" destId="{3807050F-4A2A-4F5A-8CD7-E1ED3D5A9F3B}" srcOrd="2" destOrd="0" presId="urn:microsoft.com/office/officeart/2018/2/layout/IconLabelList"/>
    <dgm:cxn modelId="{FA841C90-8A50-492C-BA79-08F5630A5857}" type="presParOf" srcId="{75604031-758A-42CE-BB16-7A8814169CED}" destId="{EE35A03C-48B9-41FC-9D57-5300C8B3BCB1}" srcOrd="7" destOrd="0" presId="urn:microsoft.com/office/officeart/2018/2/layout/IconLabelList"/>
    <dgm:cxn modelId="{777768FB-E73D-439A-8CF0-2E45C7461C10}" type="presParOf" srcId="{75604031-758A-42CE-BB16-7A8814169CED}" destId="{D2184E1E-D288-4DE0-AE6C-342755FCBEC7}" srcOrd="8" destOrd="0" presId="urn:microsoft.com/office/officeart/2018/2/layout/IconLabelList"/>
    <dgm:cxn modelId="{4F7B1EF2-B148-4A50-9B4B-9403BE6F7D2E}" type="presParOf" srcId="{D2184E1E-D288-4DE0-AE6C-342755FCBEC7}" destId="{8A77FBE1-B01D-4367-92DD-2D889C19A5E2}" srcOrd="0" destOrd="0" presId="urn:microsoft.com/office/officeart/2018/2/layout/IconLabelList"/>
    <dgm:cxn modelId="{78654C0E-6163-4854-B7DD-B0EDC3D915CD}" type="presParOf" srcId="{D2184E1E-D288-4DE0-AE6C-342755FCBEC7}" destId="{3F34CB4D-A7BD-458B-B046-7CA094C3872D}" srcOrd="1" destOrd="0" presId="urn:microsoft.com/office/officeart/2018/2/layout/IconLabelList"/>
    <dgm:cxn modelId="{FB043B63-9350-455C-BD10-77EA85D067F7}" type="presParOf" srcId="{D2184E1E-D288-4DE0-AE6C-342755FCBEC7}" destId="{50D92B45-8910-4227-9424-842E78C34A8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24F70F25-6FFA-4A59-88C4-157FB0B2FF8D}" type="datetimeFigureOut">
              <a:rPr lang="en-US" smtClean="0"/>
              <a:t>10/28/2018</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5E3391FF-1386-4921-9069-D5B92A5598C8}" type="slidenum">
              <a:rPr lang="en-US" smtClean="0"/>
              <a:t>‹#›</a:t>
            </a:fld>
            <a:endParaRPr lang="en-US"/>
          </a:p>
        </p:txBody>
      </p:sp>
    </p:spTree>
    <p:extLst>
      <p:ext uri="{BB962C8B-B14F-4D97-AF65-F5344CB8AC3E}">
        <p14:creationId xmlns:p14="http://schemas.microsoft.com/office/powerpoint/2010/main" val="2192426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4A7975DC-7864-4978-9E49-6415E60BCC68}" type="datetimeFigureOut">
              <a:rPr lang="en-US" smtClean="0"/>
              <a:t>10/28/2018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133F63F9-9F45-4643-8D49-7890AA0B5F36}" type="slidenum">
              <a:rPr lang="en-US" smtClean="0"/>
              <a:t>‹#›</a:t>
            </a:fld>
            <a:endParaRPr lang="en-US"/>
          </a:p>
        </p:txBody>
      </p:sp>
    </p:spTree>
    <p:extLst>
      <p:ext uri="{BB962C8B-B14F-4D97-AF65-F5344CB8AC3E}">
        <p14:creationId xmlns:p14="http://schemas.microsoft.com/office/powerpoint/2010/main" val="277390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tb.ku.edu/en/table-of-contents/leadership/leadership-ideas/plan-for-building-leadership/mai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1</a:t>
            </a:fld>
            <a:endParaRPr lang="en-US"/>
          </a:p>
        </p:txBody>
      </p:sp>
    </p:spTree>
    <p:extLst>
      <p:ext uri="{BB962C8B-B14F-4D97-AF65-F5344CB8AC3E}">
        <p14:creationId xmlns:p14="http://schemas.microsoft.com/office/powerpoint/2010/main" val="4157008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2">
              <a:defRPr/>
            </a:pPr>
            <a:endParaRPr lang="en-US" dirty="0"/>
          </a:p>
          <a:p>
            <a:r>
              <a:rPr lang="en-US" dirty="0"/>
              <a:t>Many of the people with disabilities and family members working at the PPD do not have any</a:t>
            </a:r>
            <a:r>
              <a:rPr lang="en-US" baseline="0" dirty="0"/>
              <a:t> education beyond a high school diploma or GED.  Our office, particularly the Center for Family Involvement, housed in an academic setting, creates a barrier for their promotion if they do not have a college degree.</a:t>
            </a:r>
          </a:p>
          <a:p>
            <a:endParaRPr lang="en-US" baseline="0" dirty="0"/>
          </a:p>
          <a:p>
            <a:r>
              <a:rPr lang="en-US" dirty="0"/>
              <a:t>Commitment (to organization, to our vision, our purpose)</a:t>
            </a:r>
          </a:p>
          <a:p>
            <a:r>
              <a:rPr lang="en-US" dirty="0"/>
              <a:t>Perseverance (</a:t>
            </a:r>
          </a:p>
          <a:p>
            <a:r>
              <a:rPr lang="en-US" dirty="0"/>
              <a:t>Motivation (to achieve their personal best)</a:t>
            </a:r>
          </a:p>
          <a:p>
            <a:r>
              <a:rPr lang="en-US" dirty="0"/>
              <a:t>Communication (active listening skill building)</a:t>
            </a:r>
          </a:p>
          <a:p>
            <a:endParaRPr lang="en-US" dirty="0"/>
          </a:p>
          <a:p>
            <a:r>
              <a:rPr lang="en-US" dirty="0">
                <a:hlinkClick r:id="rId3"/>
              </a:rPr>
              <a:t>http://ctb.ku.edu/en/table-of-contents/leadership/leadership-ideas/plan-for-building-leadership/main</a:t>
            </a:r>
            <a:endParaRPr lang="en-US" dirty="0"/>
          </a:p>
          <a:p>
            <a:endParaRPr lang="en-US" dirty="0"/>
          </a:p>
          <a:p>
            <a:pPr defTabSz="933142">
              <a:defRPr/>
            </a:pPr>
            <a:r>
              <a:rPr lang="en-US" dirty="0"/>
              <a:t>Perhaps the most powerful lessons leaders learn come from watching the behavior and actions of leaders they respect. If you want someone to learn a leadership skill, you should be practicing that skill yourself and be making sure that other leaders in your organization or initiative do so as well.</a:t>
            </a:r>
          </a:p>
          <a:p>
            <a:pPr defTabSz="933142">
              <a:defRPr/>
            </a:pPr>
            <a:endParaRPr lang="en-US" dirty="0"/>
          </a:p>
          <a:p>
            <a:pPr defTabSz="933142">
              <a:defRPr/>
            </a:pPr>
            <a:r>
              <a:rPr lang="en-US" dirty="0"/>
              <a:t>Third, the people you’re training may have a better grasp on what they need than you do. If they’re included in planning their training, it’s more likely that the training will be appropriate.</a:t>
            </a:r>
          </a:p>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10</a:t>
            </a:fld>
            <a:endParaRPr lang="en-US"/>
          </a:p>
        </p:txBody>
      </p:sp>
    </p:spTree>
    <p:extLst>
      <p:ext uri="{BB962C8B-B14F-4D97-AF65-F5344CB8AC3E}">
        <p14:creationId xmlns:p14="http://schemas.microsoft.com/office/powerpoint/2010/main" val="185050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academy – I am going to share tools in a minute - was designed to get staff at both the balcony and the dance floor level.  What do I mean by that?  My job as the CFI director, the CFI principal investigator, and the Partnership’s Assistant Director is to constantly move between the balcony and the dance floor.  That means I have to stay on the balcony, at a birds eye view, watching that all the dancers are moving to the right </a:t>
            </a:r>
            <a:r>
              <a:rPr lang="en-US" baseline="0" dirty="0" err="1"/>
              <a:t>music..are</a:t>
            </a:r>
            <a:r>
              <a:rPr lang="en-US" baseline="0" dirty="0"/>
              <a:t> doing the same dance.  And, there are times I am on the dance floor twerking alongside you planning a </a:t>
            </a:r>
            <a:r>
              <a:rPr lang="en-US" baseline="0" dirty="0" err="1"/>
              <a:t>ParentCamp</a:t>
            </a:r>
            <a:r>
              <a:rPr lang="en-US" baseline="0" dirty="0"/>
              <a:t>, running a meeting, etc.   I want all of them to do the same – how do they take a break from the dance floor and get up on the balcony to watch the dancers (maybe that is our family navigators, maybe that is our event participants)</a:t>
            </a:r>
            <a:endParaRPr lang="en-US" dirty="0"/>
          </a:p>
          <a:p>
            <a:endParaRPr lang="en-US" dirty="0"/>
          </a:p>
        </p:txBody>
      </p:sp>
      <p:sp>
        <p:nvSpPr>
          <p:cNvPr id="4" name="Slide Number Placeholder 3"/>
          <p:cNvSpPr>
            <a:spLocks noGrp="1"/>
          </p:cNvSpPr>
          <p:nvPr>
            <p:ph type="sldNum" sz="quarter" idx="5"/>
          </p:nvPr>
        </p:nvSpPr>
        <p:spPr/>
        <p:txBody>
          <a:bodyPr/>
          <a:lstStyle/>
          <a:p>
            <a:fld id="{CADFE78F-5730-4E1D-B4CD-2E13FB7AFC31}" type="slidenum">
              <a:rPr lang="en-US" smtClean="0"/>
              <a:t>11</a:t>
            </a:fld>
            <a:endParaRPr lang="en-US"/>
          </a:p>
        </p:txBody>
      </p:sp>
    </p:spTree>
    <p:extLst>
      <p:ext uri="{BB962C8B-B14F-4D97-AF65-F5344CB8AC3E}">
        <p14:creationId xmlns:p14="http://schemas.microsoft.com/office/powerpoint/2010/main" val="20529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2"/>
            <a:r>
              <a:rPr lang="en-US" dirty="0"/>
              <a:t>When we face contentious issues</a:t>
            </a:r>
            <a:r>
              <a:rPr lang="en-US" baseline="0" dirty="0"/>
              <a:t>  When two worthwhile principles come into conflict with one another.  When there are feelings about rights. </a:t>
            </a:r>
            <a:r>
              <a:rPr lang="en-US" dirty="0"/>
              <a:t>Its scary and intimidating to open yourself.  Sometimes, avoiding conversations arises from our own fears of being vulnerable. </a:t>
            </a:r>
          </a:p>
          <a:p>
            <a:r>
              <a:rPr lang="en-US" baseline="0" dirty="0"/>
              <a:t>Defense mechanisms can impede conversations.</a:t>
            </a:r>
          </a:p>
          <a:p>
            <a:endParaRPr lang="en-US" baseline="0" dirty="0"/>
          </a:p>
          <a:p>
            <a:r>
              <a:rPr lang="en-US" baseline="0" dirty="0"/>
              <a:t>Remember – disagreements and debate are different than criticism.  Questions are seen as antagonism rather than being valued as learning.  People will silence themselves or agree to disagree without fully exploring the actual nature of the disagreement for the sake of preserving a relationship.  When we avoid conversations and never fully learn how the other person feels about the issues, we can make assumptions that deepen the misunderstanding and generate resentment</a:t>
            </a:r>
          </a:p>
          <a:p>
            <a:endParaRPr lang="en-US" baseline="0" dirty="0"/>
          </a:p>
          <a:p>
            <a:endParaRPr lang="en-US" baseline="0" dirty="0"/>
          </a:p>
          <a:p>
            <a:endParaRPr lang="en-US" sz="1800" b="1" dirty="0"/>
          </a:p>
        </p:txBody>
      </p:sp>
      <p:sp>
        <p:nvSpPr>
          <p:cNvPr id="4" name="Slide Number Placeholder 3"/>
          <p:cNvSpPr>
            <a:spLocks noGrp="1"/>
          </p:cNvSpPr>
          <p:nvPr>
            <p:ph type="sldNum" sz="quarter" idx="10"/>
          </p:nvPr>
        </p:nvSpPr>
        <p:spPr/>
        <p:txBody>
          <a:bodyPr/>
          <a:lstStyle/>
          <a:p>
            <a:fld id="{6149849D-E3AF-4CD0-9D30-603DA846A052}" type="slidenum">
              <a:rPr lang="en-US" smtClean="0"/>
              <a:t>12</a:t>
            </a:fld>
            <a:endParaRPr lang="en-US"/>
          </a:p>
        </p:txBody>
      </p:sp>
    </p:spTree>
    <p:extLst>
      <p:ext uri="{BB962C8B-B14F-4D97-AF65-F5344CB8AC3E}">
        <p14:creationId xmlns:p14="http://schemas.microsoft.com/office/powerpoint/2010/main" val="32075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more finite level, it</a:t>
            </a:r>
            <a:r>
              <a:rPr lang="en-US" baseline="0" dirty="0"/>
              <a:t> is important to build leadership behaviors in staff who are at the front line – supporting people with IDD and families calling for help who are often in crisis or overwhelmed with what to do and where to go.  How do I ensure they are not burnt out or are in flight or flight mode.</a:t>
            </a:r>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13</a:t>
            </a:fld>
            <a:endParaRPr lang="en-US"/>
          </a:p>
        </p:txBody>
      </p:sp>
    </p:spTree>
    <p:extLst>
      <p:ext uri="{BB962C8B-B14F-4D97-AF65-F5344CB8AC3E}">
        <p14:creationId xmlns:p14="http://schemas.microsoft.com/office/powerpoint/2010/main" val="225102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14</a:t>
            </a:fld>
            <a:endParaRPr lang="en-US"/>
          </a:p>
        </p:txBody>
      </p:sp>
    </p:spTree>
    <p:extLst>
      <p:ext uri="{BB962C8B-B14F-4D97-AF65-F5344CB8AC3E}">
        <p14:creationId xmlns:p14="http://schemas.microsoft.com/office/powerpoint/2010/main" val="2674573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15</a:t>
            </a:fld>
            <a:endParaRPr lang="en-US"/>
          </a:p>
        </p:txBody>
      </p:sp>
    </p:spTree>
    <p:extLst>
      <p:ext uri="{BB962C8B-B14F-4D97-AF65-F5344CB8AC3E}">
        <p14:creationId xmlns:p14="http://schemas.microsoft.com/office/powerpoint/2010/main" val="95399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2">
              <a:defRPr/>
            </a:pPr>
            <a:r>
              <a:rPr lang="en-US" sz="1100" dirty="0"/>
              <a:t>Later we will assess our CFI/F2F organizational culture as we continue to set a vision for the future of the CFI, set high performance expectations for each one of us, and build caring for our fellow workers. Innovation styles tell us how a person will make the best contribution to innovation – generating ideas? Linking ideas together? Turning ideas into practical solutions? Or implementing solutions? From the </a:t>
            </a:r>
            <a:r>
              <a:rPr lang="en-US" sz="1100" b="1" dirty="0"/>
              <a:t>Motivating by Appreciation Inventory</a:t>
            </a:r>
            <a:r>
              <a:rPr lang="en-US" sz="1100" dirty="0"/>
              <a:t> by Gary Chapman and Paul White, a person identifies their individual preferred language of appreciation (words, physical touch, acts of service, quality time, tokens) which when provided to them by others, cements job satisfaction and trust.  </a:t>
            </a:r>
          </a:p>
          <a:p>
            <a:pPr defTabSz="933142">
              <a:defRPr/>
            </a:pPr>
            <a:endParaRPr lang="en-US" sz="1100" dirty="0"/>
          </a:p>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16</a:t>
            </a:fld>
            <a:endParaRPr lang="en-US"/>
          </a:p>
        </p:txBody>
      </p:sp>
    </p:spTree>
    <p:extLst>
      <p:ext uri="{BB962C8B-B14F-4D97-AF65-F5344CB8AC3E}">
        <p14:creationId xmlns:p14="http://schemas.microsoft.com/office/powerpoint/2010/main" val="191263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2">
              <a:defRPr/>
            </a:pPr>
            <a:r>
              <a:rPr lang="en-US" sz="1100" dirty="0"/>
              <a:t>Later we will assess our CFI/F2F organizational culture as we continue to set a vision for the future of the CFI, set high performance expectations for each one of us, and build caring for our fellow workers.     Tom </a:t>
            </a:r>
            <a:r>
              <a:rPr lang="en-US" sz="1100" dirty="0" err="1"/>
              <a:t>Rath’s</a:t>
            </a:r>
            <a:r>
              <a:rPr lang="en-US" sz="1100" dirty="0"/>
              <a:t> </a:t>
            </a:r>
            <a:r>
              <a:rPr lang="en-US" sz="1100" b="1" dirty="0"/>
              <a:t>Strength Finder 2.0</a:t>
            </a:r>
            <a:r>
              <a:rPr lang="en-US" sz="1100" dirty="0"/>
              <a:t> exercise identifies a person’s top talents and how they interact with that person’s skills, knowledge, and experience.   Most people have dominant, natural talents and strong elements of personality – the person then adds skills, knowledge and strengths to the mix as they mature and have different experiences – but it is important to note that the person’s core talents are less likely to change regardless of their role on a team or project.  </a:t>
            </a:r>
          </a:p>
          <a:p>
            <a:r>
              <a:rPr lang="en-US" sz="1100" dirty="0"/>
              <a:t>Innovation styles tell us how a person will make the best contribution to innovation – generating ideas? Linking ideas together? Turning ideas into practical solutions? Or implementing solutions?  Peter Merrill’s </a:t>
            </a:r>
            <a:r>
              <a:rPr lang="en-US" sz="1100" b="1" dirty="0"/>
              <a:t>Community of Innovation</a:t>
            </a:r>
            <a:r>
              <a:rPr lang="en-US" sz="1100" dirty="0"/>
              <a:t> tool helps a person identify their most valuable contribution to the team:  </a:t>
            </a:r>
            <a:r>
              <a:rPr lang="en-US" sz="1100" i="1" dirty="0"/>
              <a:t>Creators</a:t>
            </a:r>
            <a:r>
              <a:rPr lang="en-US" sz="1100" dirty="0"/>
              <a:t> find the opportunity and open it up (researchers); </a:t>
            </a:r>
            <a:r>
              <a:rPr lang="en-US" sz="1100" i="1" dirty="0"/>
              <a:t>Connectors</a:t>
            </a:r>
            <a:r>
              <a:rPr lang="en-US" sz="1100" dirty="0"/>
              <a:t> nurture the seed of the idea (strategic planners); </a:t>
            </a:r>
            <a:r>
              <a:rPr lang="en-US" sz="1100" i="1" dirty="0"/>
              <a:t>Developers</a:t>
            </a:r>
            <a:r>
              <a:rPr lang="en-US" sz="1100" dirty="0"/>
              <a:t> make the idea work (engineers); </a:t>
            </a:r>
            <a:r>
              <a:rPr lang="en-US" sz="1100" i="1" dirty="0"/>
              <a:t>Doers</a:t>
            </a:r>
            <a:r>
              <a:rPr lang="en-US" sz="1100" dirty="0"/>
              <a:t> get the job finished (project managers).    From the </a:t>
            </a:r>
            <a:r>
              <a:rPr lang="en-US" sz="1100" b="1" dirty="0"/>
              <a:t>Motivating by Appreciation Inventory</a:t>
            </a:r>
            <a:r>
              <a:rPr lang="en-US" sz="1100" dirty="0"/>
              <a:t> by Gary Chapman and Paul White, a person identifies their individual preferred language of appreciation (words, physical touch, acts of service, quality time, tokens) which when provided to them by others, cements job satisfaction and trust.  </a:t>
            </a:r>
          </a:p>
          <a:p>
            <a:pPr defTabSz="933142">
              <a:defRPr/>
            </a:pPr>
            <a:endParaRPr lang="en-US" sz="1100" dirty="0"/>
          </a:p>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17</a:t>
            </a:fld>
            <a:endParaRPr lang="en-US"/>
          </a:p>
        </p:txBody>
      </p:sp>
    </p:spTree>
    <p:extLst>
      <p:ext uri="{BB962C8B-B14F-4D97-AF65-F5344CB8AC3E}">
        <p14:creationId xmlns:p14="http://schemas.microsoft.com/office/powerpoint/2010/main" val="39308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2">
              <a:defRPr/>
            </a:pPr>
            <a:endParaRPr lang="en-US" dirty="0"/>
          </a:p>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18</a:t>
            </a:fld>
            <a:endParaRPr lang="en-US"/>
          </a:p>
        </p:txBody>
      </p:sp>
    </p:spTree>
    <p:extLst>
      <p:ext uri="{BB962C8B-B14F-4D97-AF65-F5344CB8AC3E}">
        <p14:creationId xmlns:p14="http://schemas.microsoft.com/office/powerpoint/2010/main" val="27191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F63F9-9F45-4643-8D49-7890AA0B5F36}" type="slidenum">
              <a:rPr lang="en-US" smtClean="0"/>
              <a:t>19</a:t>
            </a:fld>
            <a:endParaRPr lang="en-US"/>
          </a:p>
        </p:txBody>
      </p:sp>
    </p:spTree>
    <p:extLst>
      <p:ext uri="{BB962C8B-B14F-4D97-AF65-F5344CB8AC3E}">
        <p14:creationId xmlns:p14="http://schemas.microsoft.com/office/powerpoint/2010/main" val="399344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F63F9-9F45-4643-8D49-7890AA0B5F36}" type="slidenum">
              <a:rPr lang="en-US" smtClean="0"/>
              <a:t>2</a:t>
            </a:fld>
            <a:endParaRPr lang="en-US"/>
          </a:p>
        </p:txBody>
      </p:sp>
    </p:spTree>
    <p:extLst>
      <p:ext uri="{BB962C8B-B14F-4D97-AF65-F5344CB8AC3E}">
        <p14:creationId xmlns:p14="http://schemas.microsoft.com/office/powerpoint/2010/main" val="555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Peter Merrill’s </a:t>
            </a:r>
            <a:r>
              <a:rPr lang="en-US" sz="1200" b="1" dirty="0"/>
              <a:t>Community of Innovation</a:t>
            </a:r>
            <a:r>
              <a:rPr lang="en-US" sz="1200" dirty="0"/>
              <a:t> tool helps a person identify their most valuable contribution to the team:  </a:t>
            </a:r>
            <a:r>
              <a:rPr lang="en-US" sz="1200" i="1" dirty="0"/>
              <a:t>Creators</a:t>
            </a:r>
            <a:r>
              <a:rPr lang="en-US" sz="1200" dirty="0"/>
              <a:t> find the opportunity and open it up (researchers); </a:t>
            </a:r>
            <a:r>
              <a:rPr lang="en-US" sz="1200" i="1" dirty="0"/>
              <a:t>Connectors</a:t>
            </a:r>
            <a:r>
              <a:rPr lang="en-US" sz="1200" dirty="0"/>
              <a:t> nurture the seed of the idea (strategic planners); </a:t>
            </a:r>
            <a:r>
              <a:rPr lang="en-US" sz="1200" i="1" dirty="0"/>
              <a:t>Developers</a:t>
            </a:r>
            <a:r>
              <a:rPr lang="en-US" sz="1200" dirty="0"/>
              <a:t> make the idea work (engineers); </a:t>
            </a:r>
            <a:r>
              <a:rPr lang="en-US" sz="1200" i="1" dirty="0"/>
              <a:t>Doers</a:t>
            </a:r>
            <a:r>
              <a:rPr lang="en-US" sz="1200" dirty="0"/>
              <a:t> get the job finished (project managers). </a:t>
            </a:r>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20</a:t>
            </a:fld>
            <a:endParaRPr lang="en-US"/>
          </a:p>
        </p:txBody>
      </p:sp>
    </p:spTree>
    <p:extLst>
      <p:ext uri="{BB962C8B-B14F-4D97-AF65-F5344CB8AC3E}">
        <p14:creationId xmlns:p14="http://schemas.microsoft.com/office/powerpoint/2010/main" val="126655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F63F9-9F45-4643-8D49-7890AA0B5F36}" type="slidenum">
              <a:rPr lang="en-US" smtClean="0"/>
              <a:t>21</a:t>
            </a:fld>
            <a:endParaRPr lang="en-US"/>
          </a:p>
        </p:txBody>
      </p:sp>
    </p:spTree>
    <p:extLst>
      <p:ext uri="{BB962C8B-B14F-4D97-AF65-F5344CB8AC3E}">
        <p14:creationId xmlns:p14="http://schemas.microsoft.com/office/powerpoint/2010/main" val="449965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Tom </a:t>
            </a:r>
            <a:r>
              <a:rPr lang="en-US" sz="1200" dirty="0" err="1"/>
              <a:t>Rath’s</a:t>
            </a:r>
            <a:r>
              <a:rPr lang="en-US" sz="1200" dirty="0"/>
              <a:t> </a:t>
            </a:r>
            <a:r>
              <a:rPr lang="en-US" sz="1200" b="1" dirty="0"/>
              <a:t>Strength Finder 2.0</a:t>
            </a:r>
            <a:r>
              <a:rPr lang="en-US" sz="1200" dirty="0"/>
              <a:t> exercise identifies a person’s top talents and how they interact with that person’s skills, knowledge, and experience.   Most people have dominant, natural talents and strong elements of personality – the person then adds skills, knowledge and strengths to the mix as they mature and have different experiences – but it is important to note that the person’s core talents are less likely to change regardless of their role on a team or project.  </a:t>
            </a:r>
          </a:p>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22</a:t>
            </a:fld>
            <a:endParaRPr lang="en-US"/>
          </a:p>
        </p:txBody>
      </p:sp>
    </p:spTree>
    <p:extLst>
      <p:ext uri="{BB962C8B-B14F-4D97-AF65-F5344CB8AC3E}">
        <p14:creationId xmlns:p14="http://schemas.microsoft.com/office/powerpoint/2010/main" val="1999326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54">
              <a:defRPr/>
            </a:pPr>
            <a:r>
              <a:rPr lang="en-US" altLang="en-US" b="0" dirty="0"/>
              <a:t>So why was learning about innovation styles and strengths important? Have you ever sat in staff meetings, in meetings to plan a conference, to develop a new training, etc.? If you are a creator, a strategic thinker, you are operating at 30,000 feet.  You can dream about – see the future of whatever is being discussed.  If you are the developer or influencer, you are trying to make more sense of the big picture – to bring it down to something that looks achievable…not so pie in the sky.  If you are the relationship builder or connector, you are already thinking about how the discussion, the topic, the idea, relates to something we have already done or that XYZ company has something similar.  If you are the doer, the executor, you are frustrated with all the big ideas and all the wasted discussion.  You just want your list of things to do and to start doing them.   </a:t>
            </a:r>
          </a:p>
          <a:p>
            <a:pPr defTabSz="950954">
              <a:defRPr/>
            </a:pPr>
            <a:endParaRPr lang="en-US" altLang="en-US" b="0" dirty="0"/>
          </a:p>
          <a:p>
            <a:pPr defTabSz="950954">
              <a:defRPr/>
            </a:pPr>
            <a:r>
              <a:rPr lang="en-US" altLang="en-US" b="0" dirty="0"/>
              <a:t>Learning more about the styles of your staff and of your co-workers provides the opportunity to bring the right people to the table at the right time.   Lets get creative, out of the box about something.  Then meet with the developers and connectors to fine tune the idea. Finally, give the doers their action steps.</a:t>
            </a:r>
          </a:p>
          <a:p>
            <a:endParaRPr lang="en-US" dirty="0"/>
          </a:p>
        </p:txBody>
      </p:sp>
      <p:sp>
        <p:nvSpPr>
          <p:cNvPr id="4" name="Slide Number Placeholder 3"/>
          <p:cNvSpPr>
            <a:spLocks noGrp="1"/>
          </p:cNvSpPr>
          <p:nvPr>
            <p:ph type="sldNum" sz="quarter" idx="10"/>
          </p:nvPr>
        </p:nvSpPr>
        <p:spPr/>
        <p:txBody>
          <a:bodyPr/>
          <a:lstStyle/>
          <a:p>
            <a:fld id="{00205894-154C-4FE0-8B1B-5E11D783A2E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59289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a:t>
            </a:r>
            <a:r>
              <a:rPr lang="en-US" b="1" dirty="0"/>
              <a:t>Motivating by Appreciation Inventory</a:t>
            </a:r>
            <a:r>
              <a:rPr lang="en-US" dirty="0"/>
              <a:t> by Gary Chapman and Paul White, </a:t>
            </a:r>
          </a:p>
          <a:p>
            <a:pPr defTabSz="933142">
              <a:defRPr/>
            </a:pPr>
            <a:endParaRPr lang="en-US" dirty="0"/>
          </a:p>
          <a:p>
            <a:pPr defTabSz="933142">
              <a:defRPr/>
            </a:pPr>
            <a:r>
              <a:rPr lang="en-US" dirty="0"/>
              <a:t>There are financial, relational, and practical benefits of acknowledging the contributions of employees in ways that are meaningful to the recipient.  </a:t>
            </a:r>
          </a:p>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24</a:t>
            </a:fld>
            <a:endParaRPr lang="en-US"/>
          </a:p>
        </p:txBody>
      </p:sp>
    </p:spTree>
    <p:extLst>
      <p:ext uri="{BB962C8B-B14F-4D97-AF65-F5344CB8AC3E}">
        <p14:creationId xmlns:p14="http://schemas.microsoft.com/office/powerpoint/2010/main" val="3328342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phenomenan</a:t>
            </a:r>
            <a:r>
              <a:rPr lang="en-US" dirty="0"/>
              <a:t> with many parent advocates and those leading</a:t>
            </a:r>
            <a:r>
              <a:rPr lang="en-US" baseline="0" dirty="0"/>
              <a:t> in communities is one of wearing a </a:t>
            </a:r>
            <a:r>
              <a:rPr lang="en-US" baseline="0" dirty="0" err="1"/>
              <a:t>supercape</a:t>
            </a:r>
            <a:r>
              <a:rPr lang="en-US" baseline="0" dirty="0"/>
              <a:t>.  That somehow, being the parent of a child with a disability required super powers to know SSI, Medicaid and Special Education laws frontwards and backwards…to be a teacher, lawyer, therapist, nurse, and case manager in addition to being a mom or dad.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25</a:t>
            </a:fld>
            <a:endParaRPr lang="en-US"/>
          </a:p>
        </p:txBody>
      </p:sp>
    </p:spTree>
    <p:extLst>
      <p:ext uri="{BB962C8B-B14F-4D97-AF65-F5344CB8AC3E}">
        <p14:creationId xmlns:p14="http://schemas.microsoft.com/office/powerpoint/2010/main" val="156001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F63F9-9F45-4643-8D49-7890AA0B5F36}" type="slidenum">
              <a:rPr lang="en-US" smtClean="0"/>
              <a:t>26</a:t>
            </a:fld>
            <a:endParaRPr lang="en-US"/>
          </a:p>
        </p:txBody>
      </p:sp>
    </p:spTree>
    <p:extLst>
      <p:ext uri="{BB962C8B-B14F-4D97-AF65-F5344CB8AC3E}">
        <p14:creationId xmlns:p14="http://schemas.microsoft.com/office/powerpoint/2010/main" val="320412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http://people.renci.org/~stevec/ssm    </a:t>
            </a:r>
          </a:p>
          <a:p>
            <a:endParaRPr lang="en-US" dirty="0"/>
          </a:p>
          <a:p>
            <a:r>
              <a:rPr lang="en-US" dirty="0"/>
              <a:t>List your role in the CFI</a:t>
            </a:r>
          </a:p>
          <a:p>
            <a:r>
              <a:rPr lang="en-US" dirty="0"/>
              <a:t>What are the main responsibilities of your role (interested to see if people in the same job listed the same responsibilities)</a:t>
            </a:r>
          </a:p>
          <a:p>
            <a:r>
              <a:rPr lang="en-US" dirty="0"/>
              <a:t>What do you need to do your role/complete your responsibilities</a:t>
            </a:r>
          </a:p>
          <a:p>
            <a:r>
              <a:rPr lang="en-US" dirty="0"/>
              <a:t>What resources do you have/can you tap into</a:t>
            </a:r>
          </a:p>
          <a:p>
            <a:r>
              <a:rPr lang="en-US" dirty="0"/>
              <a:t>Is there anything you wish you had or wish would happen that is outside of your needs and resources</a:t>
            </a:r>
          </a:p>
        </p:txBody>
      </p:sp>
      <p:sp>
        <p:nvSpPr>
          <p:cNvPr id="4" name="Slide Number Placeholder 3"/>
          <p:cNvSpPr>
            <a:spLocks noGrp="1"/>
          </p:cNvSpPr>
          <p:nvPr>
            <p:ph type="sldNum" sz="quarter" idx="10"/>
          </p:nvPr>
        </p:nvSpPr>
        <p:spPr/>
        <p:txBody>
          <a:bodyPr/>
          <a:lstStyle/>
          <a:p>
            <a:fld id="{25792E1A-7558-46F9-A43C-C8652AFDEA3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84918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activity is helpful in understanding how people view their role (how they operationalize their job description).  How resourceful are they – do they problem solve.  </a:t>
            </a:r>
          </a:p>
        </p:txBody>
      </p:sp>
      <p:sp>
        <p:nvSpPr>
          <p:cNvPr id="4" name="Slide Number Placeholder 3"/>
          <p:cNvSpPr>
            <a:spLocks noGrp="1"/>
          </p:cNvSpPr>
          <p:nvPr>
            <p:ph type="sldNum" sz="quarter" idx="10"/>
          </p:nvPr>
        </p:nvSpPr>
        <p:spPr/>
        <p:txBody>
          <a:bodyPr/>
          <a:lstStyle/>
          <a:p>
            <a:fld id="{133F63F9-9F45-4643-8D49-7890AA0B5F36}" type="slidenum">
              <a:rPr lang="en-US" smtClean="0"/>
              <a:t>28</a:t>
            </a:fld>
            <a:endParaRPr lang="en-US"/>
          </a:p>
        </p:txBody>
      </p:sp>
    </p:spTree>
    <p:extLst>
      <p:ext uri="{BB962C8B-B14F-4D97-AF65-F5344CB8AC3E}">
        <p14:creationId xmlns:p14="http://schemas.microsoft.com/office/powerpoint/2010/main" val="2192661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research, a list was developed of the top ingredients of highly effective leadership behavior.  Emotional intelligence proved to be more important than IQ and more important than technical skills like planning.  It doesn’t mean those skills aren’t important, and we are doing a lot of that work this weekend, but Emotional Intelligence is critical for high performance.   From that research came 5 skills that are exhibited by emotionally intelligent people</a:t>
            </a:r>
          </a:p>
          <a:p>
            <a:pPr marL="171450" indent="-171450">
              <a:buFont typeface="Arial" panose="020B0604020202020204" pitchFamily="34" charset="0"/>
              <a:buChar char="•"/>
            </a:pPr>
            <a:r>
              <a:rPr lang="en-US" dirty="0"/>
              <a:t>Self-Awareness (known your own strength’s, values, drives, weaknesses, and impact on others)</a:t>
            </a:r>
          </a:p>
          <a:p>
            <a:pPr marL="171450" indent="-171450">
              <a:buFont typeface="Arial" panose="020B0604020202020204" pitchFamily="34" charset="0"/>
              <a:buChar char="•"/>
            </a:pPr>
            <a:r>
              <a:rPr lang="en-US" dirty="0"/>
              <a:t>Self-Regulation (controlling your moods and impulses)</a:t>
            </a:r>
          </a:p>
          <a:p>
            <a:pPr marL="171450" indent="-171450">
              <a:buFont typeface="Arial" panose="020B0604020202020204" pitchFamily="34" charset="0"/>
              <a:buChar char="•"/>
            </a:pPr>
            <a:r>
              <a:rPr lang="en-US" dirty="0"/>
              <a:t>Motivation (being driven to achieve)</a:t>
            </a:r>
          </a:p>
          <a:p>
            <a:pPr marL="171450" indent="-171450">
              <a:buFont typeface="Arial" panose="020B0604020202020204" pitchFamily="34" charset="0"/>
              <a:buChar char="•"/>
            </a:pPr>
            <a:r>
              <a:rPr lang="en-US" dirty="0"/>
              <a:t>Empathy (understanding other people’s emotional makeup and considering their feelings when making decisions)</a:t>
            </a:r>
          </a:p>
          <a:p>
            <a:pPr marL="171450" indent="-171450">
              <a:buFont typeface="Arial" panose="020B0604020202020204" pitchFamily="34" charset="0"/>
              <a:buChar char="•"/>
            </a:pPr>
            <a:r>
              <a:rPr lang="en-US" dirty="0"/>
              <a:t>Social Skills (building rapport with others to move them in desired directions)</a:t>
            </a:r>
          </a:p>
          <a:p>
            <a:endParaRPr lang="en-US" dirty="0"/>
          </a:p>
          <a:p>
            <a:r>
              <a:rPr lang="en-US" dirty="0"/>
              <a:t>All of us are born with some level of each skill and increases with age (Yay me – an old wean bag).  We can also increase them through training, practice and mentoring by others.</a:t>
            </a:r>
          </a:p>
          <a:p>
            <a:endParaRPr lang="en-US" dirty="0"/>
          </a:p>
          <a:p>
            <a:r>
              <a:rPr lang="en-US" dirty="0"/>
              <a:t>People who are self aware can realistically assess themselves. They are candid about their strengths and areas for improvement.  They are self-confident.  They know when to ask for help.  They want constructive criticism.  </a:t>
            </a:r>
          </a:p>
          <a:p>
            <a:endParaRPr lang="en-US" dirty="0"/>
          </a:p>
          <a:p>
            <a:r>
              <a:rPr lang="en-US" dirty="0"/>
              <a:t>People  with good self-regulation are in control of their feelings and impulses.  They create environments of trust and fairness. They roll with the changes.  They suspend judgement, seek out info and listen to others when something new is discussed.</a:t>
            </a:r>
          </a:p>
          <a:p>
            <a:endParaRPr lang="en-US" dirty="0"/>
          </a:p>
          <a:p>
            <a:r>
              <a:rPr lang="en-US" dirty="0"/>
              <a:t>People motivated to achieve are passionate for the work itself.  They seek out creative challenges, love to learn, take great pride in a job well done. They have unflagging energy to do things better.  They are persistent question askers and eager to explore new things and approaches.</a:t>
            </a:r>
          </a:p>
          <a:p>
            <a:endParaRPr lang="en-US" dirty="0"/>
          </a:p>
          <a:p>
            <a:r>
              <a:rPr lang="en-US" dirty="0"/>
              <a:t>People with high empathy aren’t trying to please everyone or take on other’s emotions as their own.  Instead they thoughtfully consider others feelings along with other factors in the process of making an intelligent decision.   They understand the viewpoints of everyone around the table.  </a:t>
            </a:r>
          </a:p>
          <a:p>
            <a:endParaRPr lang="en-US" dirty="0"/>
          </a:p>
          <a:p>
            <a:r>
              <a:rPr lang="en-US" dirty="0"/>
              <a:t>Socially skilled people have wide circles of acquaintances and a knack for finding common ground with people of all kinds – they build rapport.  They work with the assumption that nothing important gets done alone. They are adept at managing teams.  They are expert persuaders.  </a:t>
            </a:r>
          </a:p>
          <a:p>
            <a:endParaRPr lang="en-US" dirty="0"/>
          </a:p>
        </p:txBody>
      </p:sp>
      <p:sp>
        <p:nvSpPr>
          <p:cNvPr id="4" name="Slide Number Placeholder 3"/>
          <p:cNvSpPr>
            <a:spLocks noGrp="1"/>
          </p:cNvSpPr>
          <p:nvPr>
            <p:ph type="sldNum" sz="quarter" idx="10"/>
          </p:nvPr>
        </p:nvSpPr>
        <p:spPr/>
        <p:txBody>
          <a:bodyPr/>
          <a:lstStyle/>
          <a:p>
            <a:fld id="{CADFE78F-5730-4E1D-B4CD-2E13FB7AFC31}" type="slidenum">
              <a:rPr lang="en-US" smtClean="0"/>
              <a:t>29</a:t>
            </a:fld>
            <a:endParaRPr lang="en-US"/>
          </a:p>
        </p:txBody>
      </p:sp>
    </p:spTree>
    <p:extLst>
      <p:ext uri="{BB962C8B-B14F-4D97-AF65-F5344CB8AC3E}">
        <p14:creationId xmlns:p14="http://schemas.microsoft.com/office/powerpoint/2010/main" val="278088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I begin – let me clarify who I am talking about participating in the leadership academy I developed at our UCEDD.  For the past two years, the work has primarily been focused on 25 staff who work under the Center for Family Involvement.  Formed in 20015, the CFI currently has $1.2 million in funding from 6 federal and state agencies to provide emotional, informational and systems navigational support to children and young people with IDD and their families.  There are 24 staff – two are people with disabilities and the rest are family members (mostly parents).  Three years ago – I was the only person directing, managing, leading and supervising the CFI.  It was a hollow structure and bad business to not have others involved in these roles – if I left.  I was saying this to upper management, but it didn’t seem to get through.  That’s when I decided to invest in my own leadership development to ensure I was a more effective communicator.</a:t>
            </a:r>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3</a:t>
            </a:fld>
            <a:endParaRPr lang="en-US"/>
          </a:p>
        </p:txBody>
      </p:sp>
    </p:spTree>
    <p:extLst>
      <p:ext uri="{BB962C8B-B14F-4D97-AF65-F5344CB8AC3E}">
        <p14:creationId xmlns:p14="http://schemas.microsoft.com/office/powerpoint/2010/main" val="1711531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workplace is comprised of people with different strengths, personalities and emotions, which can greatly affect the way they work.  It is widely accepted that soft skills such as active listening greatly affect how people feel and respond to their boss and senior management. If they feel valued, appreciated, and heard, they are engaged and motivated to achieve goals set out by leadership.  Emotional intelligence deepens our empathy—a capacity to sense the feelings of others. Our ability to use soft skills determines our level of emotional intelligence.</a:t>
            </a:r>
          </a:p>
          <a:p>
            <a:endParaRPr lang="en-US" dirty="0"/>
          </a:p>
          <a:p>
            <a:r>
              <a:rPr lang="en-US" dirty="0"/>
              <a:t>Under 24 low/low average</a:t>
            </a:r>
          </a:p>
          <a:p>
            <a:r>
              <a:rPr lang="en-US" dirty="0"/>
              <a:t>25 – 36 average</a:t>
            </a:r>
          </a:p>
          <a:p>
            <a:r>
              <a:rPr lang="en-US" dirty="0"/>
              <a:t>36-48 high average</a:t>
            </a:r>
          </a:p>
          <a:p>
            <a:r>
              <a:rPr lang="en-US" dirty="0"/>
              <a:t>Over 48 very high</a:t>
            </a:r>
          </a:p>
          <a:p>
            <a:endParaRPr lang="en-US" dirty="0"/>
          </a:p>
          <a:p>
            <a:r>
              <a:rPr lang="en-US" dirty="0"/>
              <a:t>Degrees of self awareness and self regulation</a:t>
            </a:r>
          </a:p>
          <a:p>
            <a:endParaRPr lang="en-US" dirty="0"/>
          </a:p>
          <a:p>
            <a:r>
              <a:rPr lang="en-US" dirty="0"/>
              <a:t>ME Edition workbook</a:t>
            </a:r>
          </a:p>
        </p:txBody>
      </p:sp>
      <p:sp>
        <p:nvSpPr>
          <p:cNvPr id="4" name="Slide Number Placeholder 3"/>
          <p:cNvSpPr>
            <a:spLocks noGrp="1"/>
          </p:cNvSpPr>
          <p:nvPr>
            <p:ph type="sldNum" sz="quarter" idx="10"/>
          </p:nvPr>
        </p:nvSpPr>
        <p:spPr/>
        <p:txBody>
          <a:bodyPr/>
          <a:lstStyle/>
          <a:p>
            <a:fld id="{133F63F9-9F45-4643-8D49-7890AA0B5F36}" type="slidenum">
              <a:rPr lang="en-US" smtClean="0"/>
              <a:t>30</a:t>
            </a:fld>
            <a:endParaRPr lang="en-US"/>
          </a:p>
        </p:txBody>
      </p:sp>
    </p:spTree>
    <p:extLst>
      <p:ext uri="{BB962C8B-B14F-4D97-AF65-F5344CB8AC3E}">
        <p14:creationId xmlns:p14="http://schemas.microsoft.com/office/powerpoint/2010/main" val="3018110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do a quick activity with you.  You have $86,400 to spend anyway you wish.  You CANNOT</a:t>
            </a:r>
            <a:r>
              <a:rPr lang="en-US" baseline="0" dirty="0"/>
              <a:t> bank it.  If you do not use the money, you lose it.  Take a minute or two to write down how you would spend it.</a:t>
            </a:r>
          </a:p>
          <a:p>
            <a:endParaRPr lang="en-US" baseline="0" dirty="0"/>
          </a:p>
          <a:p>
            <a:r>
              <a:rPr lang="en-US" baseline="0" dirty="0"/>
              <a:t>Do have a couple of volunteers who can share how did you spend your money and why did you choose those things?</a:t>
            </a:r>
          </a:p>
          <a:p>
            <a:endParaRPr lang="en-US" baseline="0" dirty="0"/>
          </a:p>
          <a:p>
            <a:r>
              <a:rPr lang="en-US" baseline="0" dirty="0"/>
              <a:t>Did you know that - 86400 – is the number of seconds we have each day?!  As often as possible, you should consider spending your time on things that are as important to you as what you did with your money.   This activity leads me into our next discussion before we take a break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DFE78F-5730-4E1D-B4CD-2E13FB7AFC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4223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r>
              <a:rPr lang="en-US" dirty="0"/>
              <a:t>read articles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DFE78F-5730-4E1D-B4CD-2E13FB7AFC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1107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colored paddles to indicate which generation people are from!!!!</a:t>
            </a:r>
          </a:p>
          <a:p>
            <a:endParaRPr lang="en-US" dirty="0"/>
          </a:p>
          <a:p>
            <a:r>
              <a:rPr lang="en-US" dirty="0"/>
              <a:t>Being emotionally intelligent requires awareness of your audience – who you are speaking to as a group and individually.  I want to end this conversation about emotional intelligence with talking about generational communication.  You will be doing lots of talking, brainstorming, and planning tomorrow and Sunday and we need to keep in mind that the families we are supporting, the professionals with whom we are collaborating, and even those of us on the PPD and CFI teams in the room, are all from different generations and have unique preferences.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F8D0E8-BD41-4218-A9CB-AFA3D2EA17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673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some time to talk this through…  Have a handout with </a:t>
            </a:r>
            <a:r>
              <a:rPr lang="en-US"/>
              <a:t>these questions</a:t>
            </a:r>
            <a:endParaRPr lang="en-US" dirty="0"/>
          </a:p>
          <a:p>
            <a:endParaRPr lang="en-US" dirty="0"/>
          </a:p>
          <a:p>
            <a:r>
              <a:rPr lang="en-US" dirty="0"/>
              <a:t>For question 5:</a:t>
            </a:r>
          </a:p>
          <a:p>
            <a:pPr marL="174708" indent="-174708">
              <a:buFont typeface="Arial" panose="020B0604020202020204" pitchFamily="34" charset="0"/>
              <a:buChar char="•"/>
            </a:pPr>
            <a:r>
              <a:rPr lang="en-US" dirty="0"/>
              <a:t>Cross generational mentoring</a:t>
            </a:r>
          </a:p>
          <a:p>
            <a:pPr marL="174708" indent="-174708">
              <a:buFont typeface="Arial" panose="020B0604020202020204" pitchFamily="34" charset="0"/>
              <a:buChar char="•"/>
            </a:pPr>
            <a:r>
              <a:rPr lang="en-US" dirty="0"/>
              <a:t>Mix up teams</a:t>
            </a:r>
          </a:p>
          <a:p>
            <a:pPr marL="174708" indent="-174708">
              <a:buFont typeface="Arial" panose="020B0604020202020204" pitchFamily="34" charset="0"/>
              <a:buChar char="•"/>
            </a:pPr>
            <a:r>
              <a:rPr lang="en-US" dirty="0"/>
              <a:t>Provide </a:t>
            </a:r>
            <a:r>
              <a:rPr lang="en-US" dirty="0" err="1"/>
              <a:t>opps</a:t>
            </a:r>
            <a:r>
              <a:rPr lang="en-US" dirty="0"/>
              <a:t> for younger generation team leaders to lead</a:t>
            </a:r>
          </a:p>
          <a:p>
            <a:pPr marL="174708" indent="-174708">
              <a:buFont typeface="Arial" panose="020B0604020202020204" pitchFamily="34" charset="0"/>
              <a:buChar char="•"/>
            </a:pPr>
            <a:r>
              <a:rPr lang="en-US" dirty="0"/>
              <a:t>Maximize access to technology</a:t>
            </a:r>
          </a:p>
          <a:p>
            <a:endParaRPr lang="en-US" dirty="0"/>
          </a:p>
          <a:p>
            <a:r>
              <a:rPr lang="en-US" dirty="0"/>
              <a:t>Traditionalists – your experience is respected here</a:t>
            </a:r>
          </a:p>
          <a:p>
            <a:r>
              <a:rPr lang="en-US" dirty="0"/>
              <a:t>Boomers – give them lots of recognition and rewards for work ethic</a:t>
            </a:r>
          </a:p>
          <a:p>
            <a:r>
              <a:rPr lang="en-US" dirty="0"/>
              <a:t>Gen X – let them do it their way</a:t>
            </a:r>
          </a:p>
          <a:p>
            <a:r>
              <a:rPr lang="en-US" dirty="0"/>
              <a:t>Gen Y – provide lots of training for them to build a variety of skills</a:t>
            </a:r>
          </a:p>
          <a:p>
            <a:r>
              <a:rPr lang="en-US" dirty="0"/>
              <a:t>Linksters - you’ll be our next leaders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F8D0E8-BD41-4218-A9CB-AFA3D2EA17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419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F63F9-9F45-4643-8D49-7890AA0B5F36}" type="slidenum">
              <a:rPr lang="en-US" smtClean="0"/>
              <a:t>36</a:t>
            </a:fld>
            <a:endParaRPr lang="en-US"/>
          </a:p>
        </p:txBody>
      </p:sp>
    </p:spTree>
    <p:extLst>
      <p:ext uri="{BB962C8B-B14F-4D97-AF65-F5344CB8AC3E}">
        <p14:creationId xmlns:p14="http://schemas.microsoft.com/office/powerpoint/2010/main" val="369028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books</a:t>
            </a:r>
          </a:p>
          <a:p>
            <a:r>
              <a:rPr lang="en-US" dirty="0"/>
              <a:t>Was selected for the AMCHP family leader lap</a:t>
            </a:r>
          </a:p>
          <a:p>
            <a:r>
              <a:rPr lang="en-US" dirty="0"/>
              <a:t>Read more books</a:t>
            </a:r>
          </a:p>
          <a:p>
            <a:r>
              <a:rPr lang="en-US" dirty="0"/>
              <a:t>Was selected for the Georgetown</a:t>
            </a:r>
            <a:r>
              <a:rPr lang="en-US" baseline="0" dirty="0"/>
              <a:t> cultural competency leadership cohort in 2017</a:t>
            </a:r>
          </a:p>
          <a:p>
            <a:r>
              <a:rPr lang="en-US" baseline="0" dirty="0"/>
              <a:t>Read even more book</a:t>
            </a:r>
          </a:p>
          <a:p>
            <a:r>
              <a:rPr lang="en-US" baseline="0" dirty="0"/>
              <a:t>Utilize a confidant and also a mentor</a:t>
            </a:r>
          </a:p>
          <a:p>
            <a:r>
              <a:rPr lang="en-US" baseline="0" dirty="0"/>
              <a:t>Still reading books</a:t>
            </a:r>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4</a:t>
            </a:fld>
            <a:endParaRPr lang="en-US"/>
          </a:p>
        </p:txBody>
      </p:sp>
    </p:spTree>
    <p:extLst>
      <p:ext uri="{BB962C8B-B14F-4D97-AF65-F5344CB8AC3E}">
        <p14:creationId xmlns:p14="http://schemas.microsoft.com/office/powerpoint/2010/main" val="331772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5</a:t>
            </a:fld>
            <a:endParaRPr lang="en-US"/>
          </a:p>
        </p:txBody>
      </p:sp>
    </p:spTree>
    <p:extLst>
      <p:ext uri="{BB962C8B-B14F-4D97-AF65-F5344CB8AC3E}">
        <p14:creationId xmlns:p14="http://schemas.microsoft.com/office/powerpoint/2010/main" val="176660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is about relationships. Leaders bring people together, mobilize resources, ask and reflect.  Someone once told me that you don’t have to like the people you work with…you have to love them.  I’ll be honest – I didn’t love all the people I hired and supervised.  I knew that I needed to get to know them in a different way so I could love them.</a:t>
            </a:r>
          </a:p>
          <a:p>
            <a:endParaRPr lang="en-US" dirty="0"/>
          </a:p>
          <a:p>
            <a:r>
              <a:rPr lang="en-US" dirty="0"/>
              <a:t>Genetic – born with leadership attributes (assumed leadership)</a:t>
            </a:r>
          </a:p>
          <a:p>
            <a:r>
              <a:rPr lang="en-US" dirty="0"/>
              <a:t>Learned – study, practice leadership so you can be an effective leader</a:t>
            </a:r>
          </a:p>
          <a:p>
            <a:r>
              <a:rPr lang="en-US" dirty="0"/>
              <a:t>Heroic – choragus acts</a:t>
            </a:r>
          </a:p>
          <a:p>
            <a:r>
              <a:rPr lang="en-US" dirty="0"/>
              <a:t>Top Only – role at top of organization </a:t>
            </a:r>
          </a:p>
          <a:p>
            <a:r>
              <a:rPr lang="en-US" dirty="0"/>
              <a:t>Social Script – you’ll be asked when it is the right time to be a leader and you’ll be grateful</a:t>
            </a:r>
          </a:p>
          <a:p>
            <a:r>
              <a:rPr lang="en-US" dirty="0"/>
              <a:t>Position – leadership is assumed because of your role</a:t>
            </a:r>
          </a:p>
          <a:p>
            <a:r>
              <a:rPr lang="en-US" dirty="0"/>
              <a:t>Calling – moves you to lead</a:t>
            </a:r>
          </a:p>
          <a:p>
            <a:endParaRPr lang="en-US" dirty="0"/>
          </a:p>
          <a:p>
            <a:r>
              <a:rPr lang="en-US" dirty="0"/>
              <a:t> </a:t>
            </a:r>
          </a:p>
        </p:txBody>
      </p:sp>
      <p:sp>
        <p:nvSpPr>
          <p:cNvPr id="4" name="Slide Number Placeholder 3"/>
          <p:cNvSpPr>
            <a:spLocks noGrp="1"/>
          </p:cNvSpPr>
          <p:nvPr>
            <p:ph type="sldNum" sz="quarter" idx="10"/>
          </p:nvPr>
        </p:nvSpPr>
        <p:spPr/>
        <p:txBody>
          <a:bodyPr/>
          <a:lstStyle/>
          <a:p>
            <a:fld id="{133F63F9-9F45-4643-8D49-7890AA0B5F36}" type="slidenum">
              <a:rPr lang="en-US" smtClean="0"/>
              <a:t>6</a:t>
            </a:fld>
            <a:endParaRPr lang="en-US"/>
          </a:p>
        </p:txBody>
      </p:sp>
    </p:spTree>
    <p:extLst>
      <p:ext uri="{BB962C8B-B14F-4D97-AF65-F5344CB8AC3E}">
        <p14:creationId xmlns:p14="http://schemas.microsoft.com/office/powerpoint/2010/main" val="235195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F63F9-9F45-4643-8D49-7890AA0B5F36}" type="slidenum">
              <a:rPr lang="en-US" smtClean="0"/>
              <a:t>7</a:t>
            </a:fld>
            <a:endParaRPr lang="en-US"/>
          </a:p>
        </p:txBody>
      </p:sp>
    </p:spTree>
    <p:extLst>
      <p:ext uri="{BB962C8B-B14F-4D97-AF65-F5344CB8AC3E}">
        <p14:creationId xmlns:p14="http://schemas.microsoft.com/office/powerpoint/2010/main" val="385088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F63F9-9F45-4643-8D49-7890AA0B5F36}" type="slidenum">
              <a:rPr lang="en-US" smtClean="0"/>
              <a:t>8</a:t>
            </a:fld>
            <a:endParaRPr lang="en-US"/>
          </a:p>
        </p:txBody>
      </p:sp>
    </p:spTree>
    <p:extLst>
      <p:ext uri="{BB962C8B-B14F-4D97-AF65-F5344CB8AC3E}">
        <p14:creationId xmlns:p14="http://schemas.microsoft.com/office/powerpoint/2010/main" val="3508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F63F9-9F45-4643-8D49-7890AA0B5F36}" type="slidenum">
              <a:rPr lang="en-US" smtClean="0"/>
              <a:t>9</a:t>
            </a:fld>
            <a:endParaRPr lang="en-US"/>
          </a:p>
        </p:txBody>
      </p:sp>
    </p:spTree>
    <p:extLst>
      <p:ext uri="{BB962C8B-B14F-4D97-AF65-F5344CB8AC3E}">
        <p14:creationId xmlns:p14="http://schemas.microsoft.com/office/powerpoint/2010/main" val="393111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29F12-6C67-4F72-8C0C-2AB0690F85D1}"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269679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29F12-6C67-4F72-8C0C-2AB0690F85D1}"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183420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29F12-6C67-4F72-8C0C-2AB0690F85D1}"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184472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29F12-6C67-4F72-8C0C-2AB0690F85D1}"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295747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929F12-6C67-4F72-8C0C-2AB0690F85D1}"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400680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29F12-6C67-4F72-8C0C-2AB0690F85D1}"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4114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929F12-6C67-4F72-8C0C-2AB0690F85D1}"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108162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29F12-6C67-4F72-8C0C-2AB0690F85D1}"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389179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29F12-6C67-4F72-8C0C-2AB0690F85D1}"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275872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929F12-6C67-4F72-8C0C-2AB0690F85D1}"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204371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929F12-6C67-4F72-8C0C-2AB0690F85D1}"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C7226-476A-4970-A5DC-3550CBFD794B}" type="slidenum">
              <a:rPr lang="en-US" smtClean="0"/>
              <a:t>‹#›</a:t>
            </a:fld>
            <a:endParaRPr lang="en-US"/>
          </a:p>
        </p:txBody>
      </p:sp>
    </p:spTree>
    <p:extLst>
      <p:ext uri="{BB962C8B-B14F-4D97-AF65-F5344CB8AC3E}">
        <p14:creationId xmlns:p14="http://schemas.microsoft.com/office/powerpoint/2010/main" val="193729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29F12-6C67-4F72-8C0C-2AB0690F85D1}"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C7226-476A-4970-A5DC-3550CBFD794B}" type="slidenum">
              <a:rPr lang="en-US" smtClean="0"/>
              <a:t>‹#›</a:t>
            </a:fld>
            <a:endParaRPr lang="en-US"/>
          </a:p>
        </p:txBody>
      </p:sp>
    </p:spTree>
    <p:extLst>
      <p:ext uri="{BB962C8B-B14F-4D97-AF65-F5344CB8AC3E}">
        <p14:creationId xmlns:p14="http://schemas.microsoft.com/office/powerpoint/2010/main" val="16038024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8446E19-0256-43DC-BE2F-E805406BE9DB}"/>
              </a:ext>
            </a:extLst>
          </p:cNvPr>
          <p:cNvSpPr>
            <a:spLocks noGrp="1"/>
          </p:cNvSpPr>
          <p:nvPr>
            <p:ph type="ctrTitle"/>
          </p:nvPr>
        </p:nvSpPr>
        <p:spPr>
          <a:xfrm>
            <a:off x="642257" y="4525347"/>
            <a:ext cx="6939722" cy="1737360"/>
          </a:xfrm>
        </p:spPr>
        <p:txBody>
          <a:bodyPr anchor="ctr">
            <a:normAutofit/>
          </a:bodyPr>
          <a:lstStyle/>
          <a:p>
            <a:pPr algn="r"/>
            <a:r>
              <a:rPr lang="en-US"/>
              <a:t>Developing a Staff Leadership Academy</a:t>
            </a:r>
          </a:p>
        </p:txBody>
      </p:sp>
      <p:sp>
        <p:nvSpPr>
          <p:cNvPr id="3" name="Subtitle 2">
            <a:extLst>
              <a:ext uri="{FF2B5EF4-FFF2-40B4-BE49-F238E27FC236}">
                <a16:creationId xmlns:a16="http://schemas.microsoft.com/office/drawing/2014/main" xmlns="" id="{0B9F23CD-280C-46EF-AB47-4D0E0B0BB187}"/>
              </a:ext>
            </a:extLst>
          </p:cNvPr>
          <p:cNvSpPr>
            <a:spLocks noGrp="1"/>
          </p:cNvSpPr>
          <p:nvPr>
            <p:ph type="subTitle" idx="1"/>
          </p:nvPr>
        </p:nvSpPr>
        <p:spPr>
          <a:xfrm>
            <a:off x="8050762" y="4525347"/>
            <a:ext cx="3211288" cy="1737360"/>
          </a:xfrm>
        </p:spPr>
        <p:txBody>
          <a:bodyPr anchor="ctr">
            <a:normAutofit/>
          </a:bodyPr>
          <a:lstStyle/>
          <a:p>
            <a:pPr algn="l"/>
            <a:r>
              <a:rPr lang="en-US"/>
              <a:t>Dana Yarbrough        dvyarbrough@vcu.edu</a:t>
            </a:r>
          </a:p>
        </p:txBody>
      </p:sp>
      <p:sp>
        <p:nvSpPr>
          <p:cNvPr id="73" name="Oval 72">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staff leadership academy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t="1089" r="2" b="2"/>
          <a:stretch/>
        </p:blipFill>
        <p:spPr bwMode="auto">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81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D06AB-AE4B-482E-A292-B102AC54DAC8}"/>
              </a:ext>
            </a:extLst>
          </p:cNvPr>
          <p:cNvSpPr>
            <a:spLocks noGrp="1"/>
          </p:cNvSpPr>
          <p:nvPr>
            <p:ph type="title"/>
          </p:nvPr>
        </p:nvSpPr>
        <p:spPr/>
        <p:txBody>
          <a:bodyPr>
            <a:normAutofit/>
          </a:bodyPr>
          <a:lstStyle/>
          <a:p>
            <a:r>
              <a:rPr lang="en-US" dirty="0"/>
              <a:t/>
            </a:r>
            <a:br>
              <a:rPr lang="en-US" dirty="0"/>
            </a:br>
            <a:endParaRPr lang="en-US" dirty="0"/>
          </a:p>
        </p:txBody>
      </p:sp>
      <p:sp>
        <p:nvSpPr>
          <p:cNvPr id="3" name="Content Placeholder 2">
            <a:extLst>
              <a:ext uri="{FF2B5EF4-FFF2-40B4-BE49-F238E27FC236}">
                <a16:creationId xmlns:a16="http://schemas.microsoft.com/office/drawing/2014/main" xmlns="" id="{D6397F04-59FB-4223-8E05-71243E9BF912}"/>
              </a:ext>
            </a:extLst>
          </p:cNvPr>
          <p:cNvSpPr>
            <a:spLocks noGrp="1"/>
          </p:cNvSpPr>
          <p:nvPr>
            <p:ph idx="1"/>
          </p:nvPr>
        </p:nvSpPr>
        <p:spPr>
          <a:xfrm>
            <a:off x="290412" y="1564087"/>
            <a:ext cx="10515600" cy="4351338"/>
          </a:xfrm>
        </p:spPr>
        <p:txBody>
          <a:bodyPr>
            <a:normAutofit/>
          </a:bodyPr>
          <a:lstStyle/>
          <a:p>
            <a:r>
              <a:rPr lang="en-US" dirty="0"/>
              <a:t>It shows </a:t>
            </a:r>
            <a:r>
              <a:rPr lang="en-US" b="1" dirty="0">
                <a:solidFill>
                  <a:srgbClr val="00B0F0"/>
                </a:solidFill>
              </a:rPr>
              <a:t>you</a:t>
            </a:r>
            <a:r>
              <a:rPr lang="en-US" b="1" dirty="0"/>
              <a:t> </a:t>
            </a:r>
            <a:r>
              <a:rPr lang="en-US" b="1" dirty="0">
                <a:solidFill>
                  <a:srgbClr val="00B0F0"/>
                </a:solidFill>
              </a:rPr>
              <a:t>value</a:t>
            </a:r>
            <a:r>
              <a:rPr lang="en-US" b="1" dirty="0"/>
              <a:t> </a:t>
            </a:r>
            <a:r>
              <a:rPr lang="en-US" dirty="0"/>
              <a:t>them, </a:t>
            </a:r>
            <a:r>
              <a:rPr lang="en-US" b="1" dirty="0">
                <a:solidFill>
                  <a:srgbClr val="00B0F0"/>
                </a:solidFill>
              </a:rPr>
              <a:t>respect</a:t>
            </a:r>
            <a:r>
              <a:rPr lang="en-US" dirty="0"/>
              <a:t> their </a:t>
            </a:r>
            <a:r>
              <a:rPr lang="en-US" b="1" dirty="0">
                <a:solidFill>
                  <a:srgbClr val="00B0F0"/>
                </a:solidFill>
              </a:rPr>
              <a:t>potential</a:t>
            </a:r>
            <a:r>
              <a:rPr lang="en-US" dirty="0"/>
              <a:t>, and think they would be good leaders, which can help them believe in their own possibilities</a:t>
            </a:r>
          </a:p>
          <a:p>
            <a:endParaRPr lang="en-US" dirty="0"/>
          </a:p>
          <a:p>
            <a:r>
              <a:rPr lang="en-US" dirty="0"/>
              <a:t>It </a:t>
            </a:r>
            <a:r>
              <a:rPr lang="en-US" b="1" dirty="0">
                <a:solidFill>
                  <a:srgbClr val="00B050"/>
                </a:solidFill>
              </a:rPr>
              <a:t>models</a:t>
            </a:r>
            <a:r>
              <a:rPr lang="en-US" dirty="0"/>
              <a:t> the kind of </a:t>
            </a:r>
            <a:r>
              <a:rPr lang="en-US" b="1" dirty="0">
                <a:solidFill>
                  <a:srgbClr val="00B050"/>
                </a:solidFill>
              </a:rPr>
              <a:t>inclusive leadership </a:t>
            </a:r>
            <a:r>
              <a:rPr lang="en-US" dirty="0"/>
              <a:t>that good leaders practice.</a:t>
            </a:r>
          </a:p>
          <a:p>
            <a:endParaRPr lang="en-US" dirty="0"/>
          </a:p>
          <a:p>
            <a:r>
              <a:rPr lang="en-US" dirty="0"/>
              <a:t>It’s a </a:t>
            </a:r>
            <a:r>
              <a:rPr lang="en-US" b="1" dirty="0">
                <a:solidFill>
                  <a:srgbClr val="FFC000"/>
                </a:solidFill>
              </a:rPr>
              <a:t>mark of respect and fairness </a:t>
            </a:r>
            <a:r>
              <a:rPr lang="en-US" dirty="0"/>
              <a:t>to include potential leaders in decisions that have a bearing on their work and perhaps on their lives.</a:t>
            </a:r>
          </a:p>
          <a:p>
            <a:endParaRPr lang="en-US" dirty="0"/>
          </a:p>
        </p:txBody>
      </p:sp>
      <p:sp>
        <p:nvSpPr>
          <p:cNvPr id="4" name="Rectangle 3">
            <a:extLst>
              <a:ext uri="{FF2B5EF4-FFF2-40B4-BE49-F238E27FC236}">
                <a16:creationId xmlns:a16="http://schemas.microsoft.com/office/drawing/2014/main" xmlns="" id="{71B03439-80CC-4808-BF13-09618DD2AA51}"/>
              </a:ext>
            </a:extLst>
          </p:cNvPr>
          <p:cNvSpPr/>
          <p:nvPr/>
        </p:nvSpPr>
        <p:spPr>
          <a:xfrm>
            <a:off x="651176" y="293084"/>
            <a:ext cx="10889648" cy="769441"/>
          </a:xfrm>
          <a:prstGeom prst="rect">
            <a:avLst/>
          </a:prstGeom>
        </p:spPr>
        <p:txBody>
          <a:bodyPr wrap="none">
            <a:spAutoFit/>
          </a:bodyPr>
          <a:lstStyle/>
          <a:p>
            <a:r>
              <a:rPr lang="en-US" sz="4400" dirty="0">
                <a:effectLst>
                  <a:outerShdw blurRad="38100" dist="38100" dir="2700000" algn="tl">
                    <a:srgbClr val="000000">
                      <a:alpha val="43137"/>
                    </a:srgbClr>
                  </a:outerShdw>
                </a:effectLst>
              </a:rPr>
              <a:t>Why Building Leadership Behavior is Important</a:t>
            </a:r>
          </a:p>
        </p:txBody>
      </p:sp>
    </p:spTree>
    <p:extLst>
      <p:ext uri="{BB962C8B-B14F-4D97-AF65-F5344CB8AC3E}">
        <p14:creationId xmlns:p14="http://schemas.microsoft.com/office/powerpoint/2010/main" val="326731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C52150F-F730-4476-9E3F-1AEF980BF2DE}"/>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4200" kern="1200">
                <a:solidFill>
                  <a:srgbClr val="FFFFFF"/>
                </a:solidFill>
                <a:latin typeface="+mj-lt"/>
                <a:ea typeface="+mj-ea"/>
                <a:cs typeface="+mj-cs"/>
              </a:rPr>
              <a:t>Moving Between the Balcony and the Dance Floor</a:t>
            </a:r>
          </a:p>
        </p:txBody>
      </p:sp>
      <p:pic>
        <p:nvPicPr>
          <p:cNvPr id="3077" name="Picture 2" descr="Related image">
            <a:extLst>
              <a:ext uri="{FF2B5EF4-FFF2-40B4-BE49-F238E27FC236}">
                <a16:creationId xmlns:a16="http://schemas.microsoft.com/office/drawing/2014/main" xmlns="" id="{066D2FDC-0704-497F-88AB-484C3C4959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95" r="1" b="5205"/>
          <a:stretch/>
        </p:blipFill>
        <p:spPr bwMode="auto">
          <a:xfrm>
            <a:off x="2686390" y="307731"/>
            <a:ext cx="6764121"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15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215" y="211835"/>
            <a:ext cx="11588827" cy="1325563"/>
          </a:xfrm>
        </p:spPr>
        <p:txBody>
          <a:bodyPr>
            <a:normAutofit/>
          </a:bodyPr>
          <a:lstStyle/>
          <a:p>
            <a:pPr algn="ctr"/>
            <a:r>
              <a:rPr lang="en-US" dirty="0">
                <a:latin typeface="+mn-lt"/>
              </a:rPr>
              <a:t>Its About Being Brave and </a:t>
            </a:r>
            <a:br>
              <a:rPr lang="en-US" dirty="0">
                <a:latin typeface="+mn-lt"/>
              </a:rPr>
            </a:br>
            <a:r>
              <a:rPr lang="en-US" dirty="0">
                <a:latin typeface="+mn-lt"/>
              </a:rPr>
              <a:t>Having Difficult Conversations</a:t>
            </a:r>
          </a:p>
        </p:txBody>
      </p:sp>
      <p:sp>
        <p:nvSpPr>
          <p:cNvPr id="6" name="Content Placeholder 5">
            <a:extLst>
              <a:ext uri="{FF2B5EF4-FFF2-40B4-BE49-F238E27FC236}">
                <a16:creationId xmlns:a16="http://schemas.microsoft.com/office/drawing/2014/main" xmlns="" id="{EF3DD6F6-D6F7-4F08-ADE2-A2937720C720}"/>
              </a:ext>
            </a:extLst>
          </p:cNvPr>
          <p:cNvSpPr>
            <a:spLocks noGrp="1"/>
          </p:cNvSpPr>
          <p:nvPr>
            <p:ph idx="1"/>
          </p:nvPr>
        </p:nvSpPr>
        <p:spPr>
          <a:xfrm>
            <a:off x="548037" y="2047741"/>
            <a:ext cx="8019920" cy="4817365"/>
          </a:xfrm>
        </p:spPr>
        <p:txBody>
          <a:bodyPr>
            <a:normAutofit/>
          </a:bodyPr>
          <a:lstStyle/>
          <a:p>
            <a:pPr marL="0" indent="0">
              <a:buNone/>
            </a:pPr>
            <a:r>
              <a:rPr lang="en-US" dirty="0"/>
              <a:t>Create a culture of safe climates for conversations</a:t>
            </a:r>
          </a:p>
          <a:p>
            <a:r>
              <a:rPr lang="en-US" dirty="0"/>
              <a:t>B – boundaries</a:t>
            </a:r>
          </a:p>
          <a:p>
            <a:r>
              <a:rPr lang="en-US" dirty="0"/>
              <a:t>R – reliability</a:t>
            </a:r>
          </a:p>
          <a:p>
            <a:r>
              <a:rPr lang="en-US" dirty="0"/>
              <a:t>A – accountability</a:t>
            </a:r>
          </a:p>
          <a:p>
            <a:r>
              <a:rPr lang="en-US" dirty="0"/>
              <a:t>V – vault</a:t>
            </a:r>
          </a:p>
          <a:p>
            <a:r>
              <a:rPr lang="en-US" dirty="0"/>
              <a:t>I – integrity</a:t>
            </a:r>
          </a:p>
          <a:p>
            <a:r>
              <a:rPr lang="en-US" dirty="0"/>
              <a:t>N – non-judgmental</a:t>
            </a:r>
          </a:p>
          <a:p>
            <a:r>
              <a:rPr lang="en-US" dirty="0"/>
              <a:t>G - generosity</a:t>
            </a:r>
          </a:p>
          <a:p>
            <a:endParaRPr lang="en-US" dirty="0"/>
          </a:p>
        </p:txBody>
      </p:sp>
      <p:pic>
        <p:nvPicPr>
          <p:cNvPr id="1026" name="Picture 2" descr="Image result for stepping into the void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84715">
            <a:off x="7882570" y="2483921"/>
            <a:ext cx="3343275" cy="3257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512567">
            <a:off x="7126674" y="5572837"/>
            <a:ext cx="3140536" cy="424732"/>
          </a:xfrm>
          <a:prstGeom prst="rect">
            <a:avLst/>
          </a:prstGeom>
          <a:noFill/>
        </p:spPr>
        <p:txBody>
          <a:bodyPr wrap="square" rtlCol="0">
            <a:spAutoFit/>
          </a:bodyPr>
          <a:lstStyle/>
          <a:p>
            <a:pPr>
              <a:lnSpc>
                <a:spcPct val="90000"/>
              </a:lnSpc>
            </a:pPr>
            <a:r>
              <a:rPr lang="en-US" sz="2400" dirty="0">
                <a:solidFill>
                  <a:srgbClr val="FF0066"/>
                </a:solidFill>
              </a:rPr>
              <a:t>Stepping into the VOID</a:t>
            </a:r>
          </a:p>
        </p:txBody>
      </p:sp>
      <p:sp>
        <p:nvSpPr>
          <p:cNvPr id="4" name="TextBox 3"/>
          <p:cNvSpPr txBox="1"/>
          <p:nvPr/>
        </p:nvSpPr>
        <p:spPr>
          <a:xfrm>
            <a:off x="9964270" y="6461499"/>
            <a:ext cx="2938183" cy="369332"/>
          </a:xfrm>
          <a:prstGeom prst="rect">
            <a:avLst/>
          </a:prstGeom>
          <a:noFill/>
        </p:spPr>
        <p:txBody>
          <a:bodyPr wrap="square" rtlCol="0">
            <a:spAutoFit/>
          </a:bodyPr>
          <a:lstStyle/>
          <a:p>
            <a:r>
              <a:rPr lang="en-US" dirty="0"/>
              <a:t>Source:  </a:t>
            </a:r>
            <a:r>
              <a:rPr lang="en-US" dirty="0" err="1"/>
              <a:t>Brene</a:t>
            </a:r>
            <a:r>
              <a:rPr lang="en-US" dirty="0"/>
              <a:t> Brown</a:t>
            </a:r>
          </a:p>
        </p:txBody>
      </p:sp>
    </p:spTree>
    <p:extLst>
      <p:ext uri="{BB962C8B-B14F-4D97-AF65-F5344CB8AC3E}">
        <p14:creationId xmlns:p14="http://schemas.microsoft.com/office/powerpoint/2010/main" val="127158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Image result for burnt out imag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82" r="5137" b="-2"/>
          <a:stretch/>
        </p:blipFill>
        <p:spPr bwMode="auto">
          <a:xfrm>
            <a:off x="321731" y="321732"/>
            <a:ext cx="5728548" cy="62145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rain fight or flight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16450" r="7964" b="1"/>
          <a:stretch/>
        </p:blipFill>
        <p:spPr bwMode="auto">
          <a:xfrm>
            <a:off x="6141721"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4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what why how images">
            <a:extLst>
              <a:ext uri="{FF2B5EF4-FFF2-40B4-BE49-F238E27FC236}">
                <a16:creationId xmlns:a16="http://schemas.microsoft.com/office/drawing/2014/main" xmlns="" id="{23666D8B-E42D-4274-B278-D8494D8CCC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691" y="-15238"/>
            <a:ext cx="6725281" cy="6873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D7003F8-5F82-4F0A-ADD8-CAD3C6FAC927}"/>
              </a:ext>
            </a:extLst>
          </p:cNvPr>
          <p:cNvSpPr txBox="1"/>
          <p:nvPr/>
        </p:nvSpPr>
        <p:spPr>
          <a:xfrm>
            <a:off x="6908144" y="648928"/>
            <a:ext cx="4796176" cy="4832092"/>
          </a:xfrm>
          <a:prstGeom prst="rect">
            <a:avLst/>
          </a:prstGeom>
          <a:noFill/>
        </p:spPr>
        <p:txBody>
          <a:bodyPr wrap="square" rtlCol="0">
            <a:sp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b="1" dirty="0">
                <a:solidFill>
                  <a:srgbClr val="00B050"/>
                </a:solidFill>
              </a:rPr>
              <a:t>do we do it?</a:t>
            </a:r>
          </a:p>
        </p:txBody>
      </p:sp>
      <p:sp>
        <p:nvSpPr>
          <p:cNvPr id="2" name="Rectangle 1"/>
          <p:cNvSpPr/>
          <p:nvPr/>
        </p:nvSpPr>
        <p:spPr>
          <a:xfrm>
            <a:off x="369795" y="275665"/>
            <a:ext cx="6158752" cy="43702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53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DE2AB5C-B395-4AC7-A6F1-2B73FD065573}"/>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kern="1200">
                <a:solidFill>
                  <a:srgbClr val="FFFFFF"/>
                </a:solidFill>
                <a:effectLst>
                  <a:outerShdw blurRad="38100" dist="38100" dir="2700000" algn="tl">
                    <a:srgbClr val="000000">
                      <a:alpha val="43137"/>
                    </a:srgbClr>
                  </a:outerShdw>
                </a:effectLst>
                <a:latin typeface="+mj-lt"/>
                <a:ea typeface="+mj-ea"/>
                <a:cs typeface="+mj-cs"/>
              </a:rPr>
              <a:t>How I Approached Leadership Development Where I Work…</a:t>
            </a: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5">
            <a:extLst>
              <a:ext uri="{FF2B5EF4-FFF2-40B4-BE49-F238E27FC236}">
                <a16:creationId xmlns:a16="http://schemas.microsoft.com/office/drawing/2014/main" xmlns="" id="{D49E0E0F-22F3-48F8-80C6-5FD67DA5DD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4170" y="492573"/>
            <a:ext cx="6272849" cy="5880796"/>
          </a:xfrm>
          <a:prstGeom prst="rect">
            <a:avLst/>
          </a:prstGeom>
        </p:spPr>
      </p:pic>
    </p:spTree>
    <p:extLst>
      <p:ext uri="{BB962C8B-B14F-4D97-AF65-F5344CB8AC3E}">
        <p14:creationId xmlns:p14="http://schemas.microsoft.com/office/powerpoint/2010/main" val="274520531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F85CE-4D3F-436D-80E5-B929844FFF78}"/>
              </a:ext>
            </a:extLst>
          </p:cNvPr>
          <p:cNvSpPr>
            <a:spLocks noGrp="1"/>
          </p:cNvSpPr>
          <p:nvPr>
            <p:ph type="title"/>
          </p:nvPr>
        </p:nvSpPr>
        <p:spPr>
          <a:xfrm>
            <a:off x="1020140" y="112243"/>
            <a:ext cx="10515600" cy="1325563"/>
          </a:xfrm>
        </p:spPr>
        <p:txBody>
          <a:bodyPr/>
          <a:lstStyle/>
          <a:p>
            <a:r>
              <a:rPr lang="en-US" dirty="0">
                <a:effectLst>
                  <a:outerShdw blurRad="38100" dist="38100" dir="2700000" algn="tl">
                    <a:srgbClr val="000000">
                      <a:alpha val="43137"/>
                    </a:srgbClr>
                  </a:outerShdw>
                </a:effectLst>
              </a:rPr>
              <a:t>CFI Staff Leadership Academy Activities</a:t>
            </a:r>
          </a:p>
        </p:txBody>
      </p:sp>
      <p:sp>
        <p:nvSpPr>
          <p:cNvPr id="3" name="Content Placeholder 2">
            <a:extLst>
              <a:ext uri="{FF2B5EF4-FFF2-40B4-BE49-F238E27FC236}">
                <a16:creationId xmlns:a16="http://schemas.microsoft.com/office/drawing/2014/main" xmlns="" id="{C2604AED-ED86-4867-88F0-396189ECC945}"/>
              </a:ext>
            </a:extLst>
          </p:cNvPr>
          <p:cNvSpPr>
            <a:spLocks noGrp="1"/>
          </p:cNvSpPr>
          <p:nvPr>
            <p:ph idx="1"/>
          </p:nvPr>
        </p:nvSpPr>
        <p:spPr>
          <a:xfrm>
            <a:off x="529809" y="1359896"/>
            <a:ext cx="10515600" cy="5206406"/>
          </a:xfrm>
        </p:spPr>
        <p:txBody>
          <a:bodyPr>
            <a:normAutofit/>
          </a:bodyPr>
          <a:lstStyle/>
          <a:p>
            <a:pPr marL="0" indent="0">
              <a:buNone/>
            </a:pPr>
            <a:r>
              <a:rPr lang="en-US" u="sng" dirty="0"/>
              <a:t>Self-Assessment Exercises</a:t>
            </a:r>
          </a:p>
          <a:p>
            <a:pPr marL="0" indent="0">
              <a:buNone/>
            </a:pPr>
            <a:endParaRPr lang="en-US" dirty="0"/>
          </a:p>
          <a:p>
            <a:pPr>
              <a:buClr>
                <a:srgbClr val="FFC000"/>
              </a:buClr>
              <a:buFont typeface="Wingdings" panose="05000000000000000000" pitchFamily="2" charset="2"/>
              <a:buChar char="|"/>
            </a:pPr>
            <a:r>
              <a:rPr lang="en-US" dirty="0"/>
              <a:t>Innovation Styles</a:t>
            </a:r>
          </a:p>
          <a:p>
            <a:pPr>
              <a:buClr>
                <a:srgbClr val="FFC000"/>
              </a:buClr>
              <a:buFont typeface="Wingdings" panose="05000000000000000000" pitchFamily="2" charset="2"/>
              <a:buChar char="|"/>
            </a:pPr>
            <a:r>
              <a:rPr lang="en-US" dirty="0"/>
              <a:t>Strength Finders 2.0</a:t>
            </a:r>
          </a:p>
          <a:p>
            <a:pPr>
              <a:buClr>
                <a:srgbClr val="FFC000"/>
              </a:buClr>
              <a:buFont typeface="Wingdings" panose="05000000000000000000" pitchFamily="2" charset="2"/>
              <a:buChar char="|"/>
            </a:pPr>
            <a:r>
              <a:rPr lang="en-US" dirty="0" err="1"/>
              <a:t>Supercapes</a:t>
            </a:r>
            <a:r>
              <a:rPr lang="en-US" dirty="0"/>
              <a:t>/Cloaks of Humility</a:t>
            </a:r>
          </a:p>
          <a:p>
            <a:pPr>
              <a:buClr>
                <a:srgbClr val="FFC000"/>
              </a:buClr>
              <a:buFont typeface="Wingdings" panose="05000000000000000000" pitchFamily="2" charset="2"/>
              <a:buChar char="|"/>
            </a:pPr>
            <a:r>
              <a:rPr lang="en-US" dirty="0"/>
              <a:t>Systems Mapping</a:t>
            </a:r>
          </a:p>
          <a:p>
            <a:pPr>
              <a:buClr>
                <a:srgbClr val="FFC000"/>
              </a:buClr>
              <a:buFont typeface="Wingdings" panose="05000000000000000000" pitchFamily="2" charset="2"/>
              <a:buChar char="|"/>
            </a:pPr>
            <a:r>
              <a:rPr lang="en-US" dirty="0"/>
              <a:t>Language of Appreciation</a:t>
            </a:r>
          </a:p>
          <a:p>
            <a:pPr>
              <a:buClr>
                <a:srgbClr val="FFC000"/>
              </a:buClr>
              <a:buFont typeface="Wingdings" panose="05000000000000000000" pitchFamily="2" charset="2"/>
              <a:buChar char="|"/>
            </a:pPr>
            <a:r>
              <a:rPr lang="en-US" dirty="0"/>
              <a:t>Emotional Intelligence</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79667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F85CE-4D3F-436D-80E5-B929844FFF78}"/>
              </a:ext>
            </a:extLst>
          </p:cNvPr>
          <p:cNvSpPr>
            <a:spLocks noGrp="1"/>
          </p:cNvSpPr>
          <p:nvPr>
            <p:ph type="title"/>
          </p:nvPr>
        </p:nvSpPr>
        <p:spPr>
          <a:xfrm>
            <a:off x="1020140" y="112243"/>
            <a:ext cx="10515600" cy="1325563"/>
          </a:xfrm>
        </p:spPr>
        <p:txBody>
          <a:bodyPr/>
          <a:lstStyle/>
          <a:p>
            <a:r>
              <a:rPr lang="en-US" dirty="0">
                <a:effectLst>
                  <a:outerShdw blurRad="38100" dist="38100" dir="2700000" algn="tl">
                    <a:srgbClr val="000000">
                      <a:alpha val="43137"/>
                    </a:srgbClr>
                  </a:outerShdw>
                </a:effectLst>
              </a:rPr>
              <a:t>CFI Staff Leadership Academy Activities</a:t>
            </a:r>
          </a:p>
        </p:txBody>
      </p:sp>
      <p:sp>
        <p:nvSpPr>
          <p:cNvPr id="3" name="Content Placeholder 2">
            <a:extLst>
              <a:ext uri="{FF2B5EF4-FFF2-40B4-BE49-F238E27FC236}">
                <a16:creationId xmlns:a16="http://schemas.microsoft.com/office/drawing/2014/main" xmlns="" id="{C2604AED-ED86-4867-88F0-396189ECC945}"/>
              </a:ext>
            </a:extLst>
          </p:cNvPr>
          <p:cNvSpPr>
            <a:spLocks noGrp="1"/>
          </p:cNvSpPr>
          <p:nvPr>
            <p:ph idx="1"/>
          </p:nvPr>
        </p:nvSpPr>
        <p:spPr>
          <a:xfrm>
            <a:off x="581428" y="1175541"/>
            <a:ext cx="10515600" cy="5206406"/>
          </a:xfrm>
        </p:spPr>
        <p:txBody>
          <a:bodyPr>
            <a:normAutofit fontScale="92500" lnSpcReduction="10000"/>
          </a:bodyPr>
          <a:lstStyle/>
          <a:p>
            <a:pPr marL="0" indent="0">
              <a:buNone/>
            </a:pPr>
            <a:endParaRPr lang="en-US" dirty="0"/>
          </a:p>
          <a:p>
            <a:pPr marL="0" indent="0">
              <a:buNone/>
            </a:pPr>
            <a:r>
              <a:rPr lang="en-US" u="sng" dirty="0"/>
              <a:t>Learning Opportunities</a:t>
            </a:r>
          </a:p>
          <a:p>
            <a:pPr marL="0" indent="0">
              <a:buNone/>
            </a:pPr>
            <a:endParaRPr lang="en-US" dirty="0"/>
          </a:p>
          <a:p>
            <a:pPr lvl="0">
              <a:buClr>
                <a:srgbClr val="00B0F0"/>
              </a:buClr>
              <a:buFont typeface="Wingdings" panose="05000000000000000000" pitchFamily="2" charset="2"/>
              <a:buChar char="|"/>
            </a:pPr>
            <a:r>
              <a:rPr lang="en-US" u="sng" dirty="0" err="1"/>
              <a:t>Neuroleadership</a:t>
            </a:r>
            <a:r>
              <a:rPr lang="en-US" u="sng" dirty="0"/>
              <a:t> and brain science </a:t>
            </a:r>
            <a:r>
              <a:rPr lang="en-US" sz="2600" dirty="0"/>
              <a:t>(what's going on with the brain when we make decisions, collaborate, regulate emotions, and facilitate change; the biology of moving change forward - what drives behavior and motivation). </a:t>
            </a:r>
          </a:p>
          <a:p>
            <a:pPr lvl="0">
              <a:buClr>
                <a:srgbClr val="00B0F0"/>
              </a:buClr>
              <a:buFont typeface="Wingdings" panose="05000000000000000000" pitchFamily="2" charset="2"/>
              <a:buChar char="|"/>
            </a:pPr>
            <a:r>
              <a:rPr lang="en-US" u="sng" dirty="0"/>
              <a:t>Mindfulness</a:t>
            </a:r>
            <a:r>
              <a:rPr lang="en-US" dirty="0"/>
              <a:t> </a:t>
            </a:r>
            <a:r>
              <a:rPr lang="en-US" sz="2600" dirty="0"/>
              <a:t>(cultivating and strengthening our mind's capacity - mind's propensity to narrow the focus when under stress; negative effects of information overload)</a:t>
            </a:r>
          </a:p>
          <a:p>
            <a:pPr lvl="0">
              <a:buClr>
                <a:srgbClr val="00B0F0"/>
              </a:buClr>
              <a:buFont typeface="Wingdings" panose="05000000000000000000" pitchFamily="2" charset="2"/>
              <a:buChar char="|"/>
            </a:pPr>
            <a:r>
              <a:rPr lang="en-US" u="sng" dirty="0"/>
              <a:t>Energy management </a:t>
            </a:r>
            <a:r>
              <a:rPr lang="en-US" sz="2600" dirty="0"/>
              <a:t>(strategies to re-energize body, mind, spirt and emotions)</a:t>
            </a:r>
            <a:endParaRPr lang="en-US" dirty="0"/>
          </a:p>
          <a:p>
            <a:pPr lvl="0">
              <a:buClr>
                <a:srgbClr val="00B0F0"/>
              </a:buClr>
              <a:buFont typeface="Wingdings" panose="05000000000000000000" pitchFamily="2" charset="2"/>
              <a:buChar char="|"/>
            </a:pPr>
            <a:r>
              <a:rPr lang="en-US" u="sng" dirty="0"/>
              <a:t>Generational communication </a:t>
            </a:r>
            <a:r>
              <a:rPr lang="en-US" sz="2600" dirty="0"/>
              <a:t>(being emotionally intelligent requires awareness of your audience – who you are speaking to as a group and individually)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6380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F85CE-4D3F-436D-80E5-B929844FFF78}"/>
              </a:ext>
            </a:extLst>
          </p:cNvPr>
          <p:cNvSpPr>
            <a:spLocks noGrp="1"/>
          </p:cNvSpPr>
          <p:nvPr>
            <p:ph type="title"/>
          </p:nvPr>
        </p:nvSpPr>
        <p:spPr>
          <a:xfrm>
            <a:off x="1262270" y="154928"/>
            <a:ext cx="10515600" cy="1325563"/>
          </a:xfrm>
        </p:spPr>
        <p:txBody>
          <a:bodyPr/>
          <a:lstStyle/>
          <a:p>
            <a:r>
              <a:rPr lang="en-US" dirty="0">
                <a:effectLst>
                  <a:outerShdw blurRad="38100" dist="38100" dir="2700000" algn="tl">
                    <a:srgbClr val="000000">
                      <a:alpha val="43137"/>
                    </a:srgbClr>
                  </a:outerShdw>
                </a:effectLst>
              </a:rPr>
              <a:t>CFI Staff Leadership Academy Activities</a:t>
            </a:r>
          </a:p>
        </p:txBody>
      </p:sp>
      <p:sp>
        <p:nvSpPr>
          <p:cNvPr id="3" name="Content Placeholder 2">
            <a:extLst>
              <a:ext uri="{FF2B5EF4-FFF2-40B4-BE49-F238E27FC236}">
                <a16:creationId xmlns:a16="http://schemas.microsoft.com/office/drawing/2014/main" xmlns="" id="{C2604AED-ED86-4867-88F0-396189ECC945}"/>
              </a:ext>
            </a:extLst>
          </p:cNvPr>
          <p:cNvSpPr>
            <a:spLocks noGrp="1"/>
          </p:cNvSpPr>
          <p:nvPr>
            <p:ph idx="1"/>
          </p:nvPr>
        </p:nvSpPr>
        <p:spPr>
          <a:xfrm>
            <a:off x="1401417" y="1526874"/>
            <a:ext cx="10515600" cy="4852445"/>
          </a:xfrm>
        </p:spPr>
        <p:txBody>
          <a:bodyPr>
            <a:normAutofit fontScale="92500" lnSpcReduction="10000"/>
          </a:bodyPr>
          <a:lstStyle/>
          <a:p>
            <a:pPr marL="0" indent="0">
              <a:buNone/>
            </a:pPr>
            <a:r>
              <a:rPr lang="en-US" u="sng" dirty="0"/>
              <a:t>Reflection</a:t>
            </a:r>
            <a:endParaRPr lang="en-US" dirty="0"/>
          </a:p>
          <a:p>
            <a:pPr>
              <a:buClr>
                <a:srgbClr val="92D050"/>
              </a:buClr>
              <a:buFont typeface="Wingdings" panose="05000000000000000000" pitchFamily="2" charset="2"/>
              <a:buChar char="|"/>
            </a:pPr>
            <a:r>
              <a:rPr lang="en-US" dirty="0"/>
              <a:t>Journal or blog about your experience/thoughts during this process -what are you feeling? What are your AHA! moments? Do you see the CFI team differently or your role on the team differently? Do you have ideas for change? How would you use what you learn with the volunteer Family Navigators you're matching with families and/or with the families you are supporting?</a:t>
            </a:r>
          </a:p>
          <a:p>
            <a:pPr marL="0" indent="0">
              <a:buNone/>
            </a:pPr>
            <a:r>
              <a:rPr lang="en-US" dirty="0"/>
              <a:t> </a:t>
            </a:r>
          </a:p>
          <a:p>
            <a:pPr marL="0" indent="0">
              <a:buNone/>
            </a:pPr>
            <a:r>
              <a:rPr lang="en-US" u="sng" dirty="0"/>
              <a:t>Evaluation</a:t>
            </a:r>
          </a:p>
          <a:p>
            <a:pPr>
              <a:buClr>
                <a:srgbClr val="92D050"/>
              </a:buClr>
              <a:buFont typeface="Wingdings" panose="05000000000000000000" pitchFamily="2" charset="2"/>
              <a:buChar char="|"/>
            </a:pPr>
            <a:r>
              <a:rPr lang="en-US" dirty="0"/>
              <a:t>At the end, the CFI/F2F evaluator will conduct a survey on your experience (what worked well, didn’t work well; what did you learn; what should we do differently)</a:t>
            </a:r>
          </a:p>
          <a:p>
            <a:endParaRPr lang="en-US" dirty="0"/>
          </a:p>
        </p:txBody>
      </p:sp>
    </p:spTree>
    <p:extLst>
      <p:ext uri="{BB962C8B-B14F-4D97-AF65-F5344CB8AC3E}">
        <p14:creationId xmlns:p14="http://schemas.microsoft.com/office/powerpoint/2010/main" val="3613478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tools images">
            <a:extLst>
              <a:ext uri="{FF2B5EF4-FFF2-40B4-BE49-F238E27FC236}">
                <a16:creationId xmlns:a16="http://schemas.microsoft.com/office/drawing/2014/main" xmlns="" id="{2799CFA5-9300-49F0-83BE-797533A81D8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888"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0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what why how images">
            <a:extLst>
              <a:ext uri="{FF2B5EF4-FFF2-40B4-BE49-F238E27FC236}">
                <a16:creationId xmlns:a16="http://schemas.microsoft.com/office/drawing/2014/main" xmlns="" id="{23666D8B-E42D-4274-B278-D8494D8CCC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691" y="-15238"/>
            <a:ext cx="6725281" cy="6873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D7003F8-5F82-4F0A-ADD8-CAD3C6FAC927}"/>
              </a:ext>
            </a:extLst>
          </p:cNvPr>
          <p:cNvSpPr txBox="1"/>
          <p:nvPr/>
        </p:nvSpPr>
        <p:spPr>
          <a:xfrm>
            <a:off x="6908144" y="648928"/>
            <a:ext cx="4796176" cy="5262979"/>
          </a:xfrm>
          <a:prstGeom prst="rect">
            <a:avLst/>
          </a:prstGeom>
          <a:noFill/>
        </p:spPr>
        <p:txBody>
          <a:bodyPr wrap="square" rtlCol="0">
            <a:spAutoFit/>
          </a:bodyPr>
          <a:lstStyle/>
          <a:p>
            <a:r>
              <a:rPr lang="en-US" sz="2800" b="1" dirty="0">
                <a:solidFill>
                  <a:srgbClr val="FF0000"/>
                </a:solidFill>
              </a:rPr>
              <a:t>do we mean by leadership?</a:t>
            </a:r>
          </a:p>
          <a:p>
            <a:endParaRPr lang="en-US" sz="2800" dirty="0"/>
          </a:p>
          <a:p>
            <a:endParaRPr lang="en-US" sz="2800" dirty="0"/>
          </a:p>
          <a:p>
            <a:endParaRPr lang="en-US" sz="2800" dirty="0"/>
          </a:p>
          <a:p>
            <a:endParaRPr lang="en-US" sz="2800" dirty="0"/>
          </a:p>
          <a:p>
            <a:r>
              <a:rPr lang="en-US" sz="2800" b="1" dirty="0">
                <a:solidFill>
                  <a:srgbClr val="FFC000"/>
                </a:solidFill>
              </a:rPr>
              <a:t>is leadership development important for people with IDD and family members on staff?</a:t>
            </a:r>
          </a:p>
          <a:p>
            <a:endParaRPr lang="en-US" sz="2800" dirty="0"/>
          </a:p>
          <a:p>
            <a:endParaRPr lang="en-US" sz="2800" dirty="0"/>
          </a:p>
          <a:p>
            <a:endParaRPr lang="en-US" sz="2800" b="1" dirty="0">
              <a:solidFill>
                <a:srgbClr val="00B050"/>
              </a:solidFill>
            </a:endParaRPr>
          </a:p>
          <a:p>
            <a:r>
              <a:rPr lang="en-US" sz="2800" b="1" dirty="0">
                <a:solidFill>
                  <a:srgbClr val="00B050"/>
                </a:solidFill>
              </a:rPr>
              <a:t>do we do it?</a:t>
            </a:r>
          </a:p>
        </p:txBody>
      </p:sp>
    </p:spTree>
    <p:extLst>
      <p:ext uri="{BB962C8B-B14F-4D97-AF65-F5344CB8AC3E}">
        <p14:creationId xmlns:p14="http://schemas.microsoft.com/office/powerpoint/2010/main" val="11389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7677" y="-29562"/>
            <a:ext cx="9693099" cy="1007462"/>
          </a:xfrm>
        </p:spPr>
        <p:txBody>
          <a:bodyPr>
            <a:normAutofit/>
          </a:bodyPr>
          <a:lstStyle/>
          <a:p>
            <a:pPr algn="l"/>
            <a:r>
              <a:rPr lang="en-US" dirty="0">
                <a:effectLst>
                  <a:outerShdw blurRad="38100" dist="38100" dir="2700000" algn="tl">
                    <a:srgbClr val="000000">
                      <a:alpha val="43137"/>
                    </a:srgbClr>
                  </a:outerShdw>
                </a:effectLst>
              </a:rPr>
              <a:t>Creating a Community of Innovation</a:t>
            </a:r>
          </a:p>
        </p:txBody>
      </p:sp>
      <p:graphicFrame>
        <p:nvGraphicFramePr>
          <p:cNvPr id="4" name="Table 3"/>
          <p:cNvGraphicFramePr>
            <a:graphicFrameLocks noGrp="1"/>
          </p:cNvGraphicFramePr>
          <p:nvPr>
            <p:extLst>
              <p:ext uri="{D42A27DB-BD31-4B8C-83A1-F6EECF244321}">
                <p14:modId xmlns:p14="http://schemas.microsoft.com/office/powerpoint/2010/main" val="3252164052"/>
              </p:ext>
            </p:extLst>
          </p:nvPr>
        </p:nvGraphicFramePr>
        <p:xfrm>
          <a:off x="435077" y="1819402"/>
          <a:ext cx="11194026" cy="5165122"/>
        </p:xfrm>
        <a:graphic>
          <a:graphicData uri="http://schemas.openxmlformats.org/drawingml/2006/table">
            <a:tbl>
              <a:tblPr firstRow="1" firstCol="1" bandRow="1"/>
              <a:tblGrid>
                <a:gridCol w="294230">
                  <a:extLst>
                    <a:ext uri="{9D8B030D-6E8A-4147-A177-3AD203B41FA5}">
                      <a16:colId xmlns:a16="http://schemas.microsoft.com/office/drawing/2014/main" xmlns="" val="20000"/>
                    </a:ext>
                  </a:extLst>
                </a:gridCol>
                <a:gridCol w="1532967">
                  <a:extLst>
                    <a:ext uri="{9D8B030D-6E8A-4147-A177-3AD203B41FA5}">
                      <a16:colId xmlns:a16="http://schemas.microsoft.com/office/drawing/2014/main" xmlns="" val="20001"/>
                    </a:ext>
                  </a:extLst>
                </a:gridCol>
                <a:gridCol w="497257">
                  <a:extLst>
                    <a:ext uri="{9D8B030D-6E8A-4147-A177-3AD203B41FA5}">
                      <a16:colId xmlns:a16="http://schemas.microsoft.com/office/drawing/2014/main" xmlns="" val="20002"/>
                    </a:ext>
                  </a:extLst>
                </a:gridCol>
                <a:gridCol w="1802903">
                  <a:extLst>
                    <a:ext uri="{9D8B030D-6E8A-4147-A177-3AD203B41FA5}">
                      <a16:colId xmlns:a16="http://schemas.microsoft.com/office/drawing/2014/main" xmlns="" val="20003"/>
                    </a:ext>
                  </a:extLst>
                </a:gridCol>
                <a:gridCol w="580596">
                  <a:extLst>
                    <a:ext uri="{9D8B030D-6E8A-4147-A177-3AD203B41FA5}">
                      <a16:colId xmlns:a16="http://schemas.microsoft.com/office/drawing/2014/main" xmlns="" val="20004"/>
                    </a:ext>
                  </a:extLst>
                </a:gridCol>
                <a:gridCol w="2682999">
                  <a:extLst>
                    <a:ext uri="{9D8B030D-6E8A-4147-A177-3AD203B41FA5}">
                      <a16:colId xmlns:a16="http://schemas.microsoft.com/office/drawing/2014/main" xmlns="" val="20005"/>
                    </a:ext>
                  </a:extLst>
                </a:gridCol>
                <a:gridCol w="563419">
                  <a:extLst>
                    <a:ext uri="{9D8B030D-6E8A-4147-A177-3AD203B41FA5}">
                      <a16:colId xmlns:a16="http://schemas.microsoft.com/office/drawing/2014/main" xmlns="" val="20006"/>
                    </a:ext>
                  </a:extLst>
                </a:gridCol>
                <a:gridCol w="2605811">
                  <a:extLst>
                    <a:ext uri="{9D8B030D-6E8A-4147-A177-3AD203B41FA5}">
                      <a16:colId xmlns:a16="http://schemas.microsoft.com/office/drawing/2014/main" xmlns="" val="20007"/>
                    </a:ext>
                  </a:extLst>
                </a:gridCol>
                <a:gridCol w="633844">
                  <a:extLst>
                    <a:ext uri="{9D8B030D-6E8A-4147-A177-3AD203B41FA5}">
                      <a16:colId xmlns:a16="http://schemas.microsoft.com/office/drawing/2014/main" xmlns="" val="20008"/>
                    </a:ext>
                  </a:extLst>
                </a:gridCol>
              </a:tblGrid>
              <a:tr h="634827">
                <a:tc>
                  <a: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“connect the dots”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get things done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like possibilities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bring things “down to earth”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47185">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need to understand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make things 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Everything has a good and bad side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There has to be a right answer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47185">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Don’t tell me what to do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Give me the facts not theory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create choices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like to analyze data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47185">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4</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 concept must be sound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like “energy”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Don’t fuss with details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like precision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7185">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5</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think things through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take risks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like to hear about problems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focus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47185">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6</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like the big picture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find a way that 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want to own the problem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am thorough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47185">
                <a:tc>
                  <a: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like to define the problem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push for acceptance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find out the facts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plan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47185">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0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000" b="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b="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Total </a:t>
                      </a: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2" name="TextBox 1"/>
          <p:cNvSpPr txBox="1"/>
          <p:nvPr/>
        </p:nvSpPr>
        <p:spPr>
          <a:xfrm>
            <a:off x="577678" y="811940"/>
            <a:ext cx="10064920" cy="830997"/>
          </a:xfrm>
          <a:prstGeom prst="rect">
            <a:avLst/>
          </a:prstGeom>
          <a:noFill/>
        </p:spPr>
        <p:txBody>
          <a:bodyPr wrap="square" rtlCol="0">
            <a:spAutoFit/>
          </a:bodyPr>
          <a:lstStyle/>
          <a:p>
            <a:r>
              <a:rPr lang="en-US" sz="1600" dirty="0"/>
              <a:t>Going row by row, of the 4 statements, put a 1 next to the statement that is least like you, a 4 next the statement that is most like you, and a 2 and 3 next to the others, depending on how most/least like you they are.  Then, total each column</a:t>
            </a:r>
          </a:p>
        </p:txBody>
      </p:sp>
      <p:sp>
        <p:nvSpPr>
          <p:cNvPr id="5" name="TextBox 4"/>
          <p:cNvSpPr txBox="1"/>
          <p:nvPr/>
        </p:nvSpPr>
        <p:spPr>
          <a:xfrm>
            <a:off x="9844548" y="6304936"/>
            <a:ext cx="2145891" cy="369332"/>
          </a:xfrm>
          <a:prstGeom prst="rect">
            <a:avLst/>
          </a:prstGeom>
          <a:noFill/>
        </p:spPr>
        <p:txBody>
          <a:bodyPr wrap="square" rtlCol="0">
            <a:spAutoFit/>
          </a:bodyPr>
          <a:lstStyle/>
          <a:p>
            <a:r>
              <a:rPr lang="en-US" dirty="0"/>
              <a:t>Source: Peter Merrill</a:t>
            </a:r>
          </a:p>
        </p:txBody>
      </p:sp>
    </p:spTree>
    <p:extLst>
      <p:ext uri="{BB962C8B-B14F-4D97-AF65-F5344CB8AC3E}">
        <p14:creationId xmlns:p14="http://schemas.microsoft.com/office/powerpoint/2010/main" val="3827273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8707516"/>
              </p:ext>
            </p:extLst>
          </p:nvPr>
        </p:nvGraphicFramePr>
        <p:xfrm>
          <a:off x="896702" y="1362751"/>
          <a:ext cx="9606199" cy="1884004"/>
        </p:xfrm>
        <a:graphic>
          <a:graphicData uri="http://schemas.openxmlformats.org/drawingml/2006/table">
            <a:tbl>
              <a:tblPr firstRow="1" bandRow="1">
                <a:tableStyleId>{5940675A-B579-460E-94D1-54222C63F5DA}</a:tableStyleId>
              </a:tblPr>
              <a:tblGrid>
                <a:gridCol w="2564618">
                  <a:extLst>
                    <a:ext uri="{9D8B030D-6E8A-4147-A177-3AD203B41FA5}">
                      <a16:colId xmlns:a16="http://schemas.microsoft.com/office/drawing/2014/main" xmlns="" val="20000"/>
                    </a:ext>
                  </a:extLst>
                </a:gridCol>
                <a:gridCol w="2238481">
                  <a:extLst>
                    <a:ext uri="{9D8B030D-6E8A-4147-A177-3AD203B41FA5}">
                      <a16:colId xmlns:a16="http://schemas.microsoft.com/office/drawing/2014/main" xmlns="" val="20001"/>
                    </a:ext>
                  </a:extLst>
                </a:gridCol>
                <a:gridCol w="2401550">
                  <a:extLst>
                    <a:ext uri="{9D8B030D-6E8A-4147-A177-3AD203B41FA5}">
                      <a16:colId xmlns:a16="http://schemas.microsoft.com/office/drawing/2014/main" xmlns="" val="20002"/>
                    </a:ext>
                  </a:extLst>
                </a:gridCol>
                <a:gridCol w="2401550">
                  <a:extLst>
                    <a:ext uri="{9D8B030D-6E8A-4147-A177-3AD203B41FA5}">
                      <a16:colId xmlns:a16="http://schemas.microsoft.com/office/drawing/2014/main" xmlns="" val="20003"/>
                    </a:ext>
                  </a:extLst>
                </a:gridCol>
              </a:tblGrid>
              <a:tr h="571930">
                <a:tc>
                  <a:txBody>
                    <a:bodyPr/>
                    <a:lstStyle/>
                    <a:p>
                      <a:pPr algn="ctr"/>
                      <a:r>
                        <a:rPr lang="en-US" sz="2800" b="1" dirty="0">
                          <a:solidFill>
                            <a:srgbClr val="00B050"/>
                          </a:solidFill>
                          <a:effectLst>
                            <a:outerShdw blurRad="38100" dist="38100" dir="2700000" algn="tl">
                              <a:srgbClr val="000000">
                                <a:alpha val="43137"/>
                              </a:srgbClr>
                            </a:outerShdw>
                          </a:effectLst>
                        </a:rPr>
                        <a:t>CONNECTORS</a:t>
                      </a:r>
                    </a:p>
                  </a:txBody>
                  <a:tcPr/>
                </a:tc>
                <a:tc>
                  <a:txBody>
                    <a:bodyPr/>
                    <a:lstStyle/>
                    <a:p>
                      <a:pPr algn="ctr"/>
                      <a:r>
                        <a:rPr lang="en-US" sz="2800" b="1" dirty="0">
                          <a:solidFill>
                            <a:srgbClr val="0033CC"/>
                          </a:solidFill>
                          <a:effectLst>
                            <a:outerShdw blurRad="38100" dist="38100" dir="2700000" algn="tl">
                              <a:srgbClr val="000000">
                                <a:alpha val="43137"/>
                              </a:srgbClr>
                            </a:outerShdw>
                          </a:effectLst>
                        </a:rPr>
                        <a:t>DOERS</a:t>
                      </a:r>
                    </a:p>
                  </a:txBody>
                  <a:tcPr/>
                </a:tc>
                <a:tc>
                  <a:txBody>
                    <a:bodyPr/>
                    <a:lstStyle/>
                    <a:p>
                      <a:pPr algn="ctr"/>
                      <a:r>
                        <a:rPr lang="en-US" sz="2800" b="1" dirty="0">
                          <a:solidFill>
                            <a:srgbClr val="FFC000"/>
                          </a:solidFill>
                          <a:effectLst>
                            <a:outerShdw blurRad="38100" dist="38100" dir="2700000" algn="tl">
                              <a:srgbClr val="000000">
                                <a:alpha val="43137"/>
                              </a:srgbClr>
                            </a:outerShdw>
                          </a:effectLst>
                        </a:rPr>
                        <a:t>CREATORS</a:t>
                      </a:r>
                    </a:p>
                  </a:txBody>
                  <a:tcPr/>
                </a:tc>
                <a:tc>
                  <a:txBody>
                    <a:bodyPr/>
                    <a:lstStyle/>
                    <a:p>
                      <a:pPr algn="ctr"/>
                      <a:r>
                        <a:rPr lang="en-US" sz="2800" b="1" dirty="0">
                          <a:solidFill>
                            <a:srgbClr val="FF0000"/>
                          </a:solidFill>
                          <a:effectLst>
                            <a:outerShdw blurRad="38100" dist="38100" dir="2700000" algn="tl">
                              <a:srgbClr val="000000">
                                <a:alpha val="43137"/>
                              </a:srgbClr>
                            </a:outerShdw>
                          </a:effectLst>
                        </a:rPr>
                        <a:t>DEVELOPERS</a:t>
                      </a:r>
                    </a:p>
                  </a:txBody>
                  <a:tcPr/>
                </a:tc>
                <a:extLst>
                  <a:ext uri="{0D108BD9-81ED-4DB2-BD59-A6C34878D82A}">
                    <a16:rowId xmlns:a16="http://schemas.microsoft.com/office/drawing/2014/main" xmlns="" val="10000"/>
                  </a:ext>
                </a:extLst>
              </a:tr>
              <a:tr h="1312074">
                <a:tc>
                  <a:txBody>
                    <a:bodyPr/>
                    <a:lstStyle/>
                    <a:p>
                      <a:r>
                        <a:rPr lang="en-US" baseline="0" dirty="0"/>
                        <a:t>Find solutions</a:t>
                      </a:r>
                      <a:endParaRPr lang="en-US" dirty="0"/>
                    </a:p>
                    <a:p>
                      <a:endParaRPr lang="en-US" dirty="0"/>
                    </a:p>
                    <a:p>
                      <a:endParaRPr lang="en-US" dirty="0"/>
                    </a:p>
                    <a:p>
                      <a:endParaRPr lang="en-US" dirty="0"/>
                    </a:p>
                  </a:txBody>
                  <a:tcPr/>
                </a:tc>
                <a:tc>
                  <a:txBody>
                    <a:bodyPr/>
                    <a:lstStyle/>
                    <a:p>
                      <a:r>
                        <a:rPr lang="en-US" dirty="0"/>
                        <a:t>Get the solution “out</a:t>
                      </a:r>
                      <a:r>
                        <a:rPr lang="en-US" baseline="0" dirty="0"/>
                        <a:t> there” and being used </a:t>
                      </a:r>
                      <a:endParaRPr lang="en-US" dirty="0"/>
                    </a:p>
                  </a:txBody>
                  <a:tcPr/>
                </a:tc>
                <a:tc>
                  <a:txBody>
                    <a:bodyPr/>
                    <a:lstStyle/>
                    <a:p>
                      <a:r>
                        <a:rPr lang="en-US" dirty="0"/>
                        <a:t>Find</a:t>
                      </a:r>
                      <a:r>
                        <a:rPr lang="en-US" baseline="0" dirty="0"/>
                        <a:t> the </a:t>
                      </a:r>
                      <a:r>
                        <a:rPr lang="en-US" dirty="0"/>
                        <a:t>opportunity (see the</a:t>
                      </a:r>
                      <a:r>
                        <a:rPr lang="en-US" baseline="0" dirty="0"/>
                        <a:t> need/problem) </a:t>
                      </a:r>
                      <a:endParaRPr lang="en-US" dirty="0"/>
                    </a:p>
                  </a:txBody>
                  <a:tcPr/>
                </a:tc>
                <a:tc>
                  <a:txBody>
                    <a:bodyPr/>
                    <a:lstStyle/>
                    <a:p>
                      <a:r>
                        <a:rPr lang="en-US" dirty="0"/>
                        <a:t>Make</a:t>
                      </a:r>
                      <a:r>
                        <a:rPr lang="en-US" baseline="0" dirty="0"/>
                        <a:t> the solution work (user friendly)</a:t>
                      </a:r>
                      <a:endParaRPr lang="en-US" dirty="0"/>
                    </a:p>
                  </a:txBody>
                  <a:tcPr/>
                </a:tc>
                <a:extLst>
                  <a:ext uri="{0D108BD9-81ED-4DB2-BD59-A6C34878D82A}">
                    <a16:rowId xmlns:a16="http://schemas.microsoft.com/office/drawing/2014/main" xmlns="" val="10001"/>
                  </a:ext>
                </a:extLst>
              </a:tr>
            </a:tbl>
          </a:graphicData>
        </a:graphic>
      </p:graphicFrame>
      <p:sp>
        <p:nvSpPr>
          <p:cNvPr id="5" name="Title 2"/>
          <p:cNvSpPr txBox="1">
            <a:spLocks/>
          </p:cNvSpPr>
          <p:nvPr/>
        </p:nvSpPr>
        <p:spPr>
          <a:xfrm>
            <a:off x="609600" y="278758"/>
            <a:ext cx="9767365" cy="774357"/>
          </a:xfrm>
          <a:prstGeom prst="rect">
            <a:avLst/>
          </a:prstGeom>
        </p:spPr>
        <p:txBody>
          <a:bodyPr/>
          <a:lstStyle>
            <a:lvl1pPr algn="l"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dirty="0">
                <a:solidFill>
                  <a:prstClr val="black"/>
                </a:solidFill>
                <a:effectLst>
                  <a:outerShdw blurRad="38100" dist="38100" dir="2700000" algn="tl">
                    <a:srgbClr val="000000">
                      <a:alpha val="43137"/>
                    </a:srgbClr>
                  </a:outerShdw>
                </a:effectLst>
              </a:rPr>
              <a:t>Creating a Community of Innovation</a:t>
            </a:r>
          </a:p>
        </p:txBody>
      </p:sp>
      <p:sp>
        <p:nvSpPr>
          <p:cNvPr id="8" name="TextBox 7"/>
          <p:cNvSpPr txBox="1"/>
          <p:nvPr/>
        </p:nvSpPr>
        <p:spPr>
          <a:xfrm>
            <a:off x="807515" y="3569570"/>
            <a:ext cx="10411870" cy="4622804"/>
          </a:xfrm>
          <a:prstGeom prst="rect">
            <a:avLst/>
          </a:prstGeom>
          <a:noFill/>
        </p:spPr>
        <p:txBody>
          <a:bodyPr wrap="square" rtlCol="0">
            <a:spAutoFit/>
          </a:bodyPr>
          <a:lstStyle/>
          <a:p>
            <a:r>
              <a:rPr lang="en-US" sz="2800" dirty="0">
                <a:solidFill>
                  <a:prstClr val="black"/>
                </a:solidFill>
                <a:ea typeface="Calibri" panose="020F0502020204030204" pitchFamily="34" charset="0"/>
                <a:cs typeface="Times New Roman" panose="02020603050405020304" pitchFamily="18" charset="0"/>
              </a:rPr>
              <a:t>How will you make the best contribution to innovation?</a:t>
            </a:r>
            <a:endParaRPr lang="en-US" dirty="0">
              <a:solidFill>
                <a:prstClr val="black"/>
              </a:solidFill>
              <a:ea typeface="Calibri" panose="020F0502020204030204" pitchFamily="34" charset="0"/>
              <a:cs typeface="Times New Roman" panose="02020603050405020304" pitchFamily="18" charset="0"/>
            </a:endParaRPr>
          </a:p>
          <a:p>
            <a:pPr marL="457200" indent="-457200" eaLnBrk="0" fontAlgn="base" hangingPunct="0">
              <a:buClr>
                <a:srgbClr val="00B050"/>
              </a:buClr>
              <a:buFont typeface="Wingdings" panose="05000000000000000000" pitchFamily="2" charset="2"/>
              <a:buChar char="|"/>
            </a:pPr>
            <a:r>
              <a:rPr lang="en-US" sz="2800" dirty="0">
                <a:ea typeface="Calibri" panose="020F0502020204030204" pitchFamily="34" charset="0"/>
                <a:cs typeface="Times New Roman" panose="02020603050405020304" pitchFamily="18" charset="0"/>
              </a:rPr>
              <a:t>Generating ideas</a:t>
            </a:r>
            <a:endParaRPr lang="en-US" dirty="0">
              <a:ea typeface="Calibri" panose="020F0502020204030204" pitchFamily="34" charset="0"/>
              <a:cs typeface="Times New Roman" panose="02020603050405020304" pitchFamily="18" charset="0"/>
            </a:endParaRPr>
          </a:p>
          <a:p>
            <a:pPr marL="457200" indent="-457200" eaLnBrk="0" fontAlgn="base" hangingPunct="0">
              <a:buClr>
                <a:srgbClr val="00B050"/>
              </a:buClr>
              <a:buFont typeface="Wingdings" panose="05000000000000000000" pitchFamily="2" charset="2"/>
              <a:buChar char="|"/>
            </a:pPr>
            <a:r>
              <a:rPr lang="en-US" sz="2800" dirty="0">
                <a:ea typeface="Calibri" panose="020F0502020204030204" pitchFamily="34" charset="0"/>
                <a:cs typeface="Times New Roman" panose="02020603050405020304" pitchFamily="18" charset="0"/>
              </a:rPr>
              <a:t>Linking those ideas together</a:t>
            </a:r>
            <a:endParaRPr lang="en-US" dirty="0">
              <a:ea typeface="Calibri" panose="020F0502020204030204" pitchFamily="34" charset="0"/>
              <a:cs typeface="Times New Roman" panose="02020603050405020304" pitchFamily="18" charset="0"/>
            </a:endParaRPr>
          </a:p>
          <a:p>
            <a:pPr marL="457200" indent="-457200" eaLnBrk="0" fontAlgn="base" hangingPunct="0">
              <a:buClr>
                <a:srgbClr val="00B050"/>
              </a:buClr>
              <a:buFont typeface="Wingdings" panose="05000000000000000000" pitchFamily="2" charset="2"/>
              <a:buChar char="|"/>
            </a:pPr>
            <a:r>
              <a:rPr lang="en-US" sz="2800" dirty="0">
                <a:ea typeface="Calibri" panose="020F0502020204030204" pitchFamily="34" charset="0"/>
                <a:cs typeface="Times New Roman" panose="02020603050405020304" pitchFamily="18" charset="0"/>
              </a:rPr>
              <a:t>Turning ideas into practical solution or</a:t>
            </a:r>
            <a:endParaRPr lang="en-US" dirty="0">
              <a:ea typeface="Calibri" panose="020F0502020204030204" pitchFamily="34" charset="0"/>
              <a:cs typeface="Times New Roman" panose="02020603050405020304" pitchFamily="18" charset="0"/>
            </a:endParaRPr>
          </a:p>
          <a:p>
            <a:pPr marL="457200" indent="-457200" eaLnBrk="0" fontAlgn="base" hangingPunct="0">
              <a:buClr>
                <a:srgbClr val="00B050"/>
              </a:buClr>
              <a:buFont typeface="Wingdings" panose="05000000000000000000" pitchFamily="2" charset="2"/>
              <a:buChar char="|"/>
            </a:pPr>
            <a:r>
              <a:rPr lang="en-US" sz="2800" dirty="0">
                <a:ea typeface="Calibri" panose="020F0502020204030204" pitchFamily="34" charset="0"/>
                <a:cs typeface="Times New Roman" panose="02020603050405020304" pitchFamily="18" charset="0"/>
              </a:rPr>
              <a:t>Implementing solutions + getting things done?</a:t>
            </a:r>
            <a:endParaRPr lang="en-US" dirty="0">
              <a:ea typeface="Calibri" panose="020F0502020204030204" pitchFamily="34" charset="0"/>
              <a:cs typeface="Times New Roman" panose="02020603050405020304" pitchFamily="18" charset="0"/>
            </a:endParaRPr>
          </a:p>
          <a:p>
            <a:pPr eaLnBrk="0" fontAlgn="base" hangingPunct="0">
              <a:spcBef>
                <a:spcPct val="20000"/>
              </a:spcBef>
              <a:spcAft>
                <a:spcPct val="0"/>
              </a:spcAft>
            </a:pPr>
            <a:endParaRPr lang="en-US" sz="3200" dirty="0">
              <a:ea typeface="ＭＳ Ｐゴシック" charset="0"/>
            </a:endParaRPr>
          </a:p>
          <a:p>
            <a:endParaRPr lang="en-US" sz="3600" b="1" dirty="0">
              <a:effectLst>
                <a:outerShdw blurRad="38100" dist="38100" dir="2700000" algn="tl">
                  <a:srgbClr val="000000">
                    <a:alpha val="43137"/>
                  </a:srgbClr>
                </a:outerShdw>
              </a:effectLst>
            </a:endParaRPr>
          </a:p>
          <a:p>
            <a:endParaRPr lang="en-US" b="1" dirty="0">
              <a:solidFill>
                <a:srgbClr val="FFFF00"/>
              </a:solidFill>
              <a:effectLst>
                <a:outerShdw blurRad="38100" dist="38100" dir="2700000" algn="tl">
                  <a:srgbClr val="000000">
                    <a:alpha val="43137"/>
                  </a:srgbClr>
                </a:outerShdw>
              </a:effectLst>
            </a:endParaRPr>
          </a:p>
          <a:p>
            <a:r>
              <a:rPr lang="en-US" b="1" dirty="0">
                <a:solidFill>
                  <a:srgbClr val="0033CC"/>
                </a:solidFill>
                <a:effectLst>
                  <a:outerShdw blurRad="38100" dist="38100" dir="2700000" algn="tl">
                    <a:srgbClr val="000000">
                      <a:alpha val="43137"/>
                    </a:srgbClr>
                  </a:outerShdw>
                </a:effectLst>
              </a:rPr>
              <a:t> </a:t>
            </a:r>
          </a:p>
          <a:p>
            <a:endParaRPr lang="en-US" b="1" dirty="0">
              <a:solidFill>
                <a:srgbClr val="00B050"/>
              </a:solidFill>
              <a:effectLst>
                <a:outerShdw blurRad="38100" dist="38100" dir="2700000" algn="tl">
                  <a:srgbClr val="000000">
                    <a:alpha val="43137"/>
                  </a:srgbClr>
                </a:outerShdw>
              </a:effectLst>
            </a:endParaRPr>
          </a:p>
          <a:p>
            <a:r>
              <a:rPr lang="en-US" dirty="0">
                <a:solidFill>
                  <a:prstClr val="black"/>
                </a:solidFill>
              </a:rPr>
              <a:t> </a:t>
            </a:r>
          </a:p>
        </p:txBody>
      </p:sp>
    </p:spTree>
    <p:extLst>
      <p:ext uri="{BB962C8B-B14F-4D97-AF65-F5344CB8AC3E}">
        <p14:creationId xmlns:p14="http://schemas.microsoft.com/office/powerpoint/2010/main" val="236896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36600" y="1181100"/>
          <a:ext cx="10515600" cy="4450080"/>
        </p:xfrm>
        <a:graphic>
          <a:graphicData uri="http://schemas.openxmlformats.org/drawingml/2006/table">
            <a:tbl>
              <a:tblPr firstRow="1" bandRow="1">
                <a:tableStyleId>{68D230F3-CF80-4859-8CE7-A43EE81993B5}</a:tableStyleId>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370840">
                <a:tc>
                  <a:txBody>
                    <a:bodyPr/>
                    <a:lstStyle/>
                    <a:p>
                      <a:r>
                        <a:rPr lang="en-US" b="0" dirty="0"/>
                        <a:t>Achiever</a:t>
                      </a:r>
                    </a:p>
                  </a:txBody>
                  <a:tcPr/>
                </a:tc>
                <a:tc>
                  <a:txBody>
                    <a:bodyPr/>
                    <a:lstStyle/>
                    <a:p>
                      <a:r>
                        <a:rPr lang="en-US" b="0" dirty="0"/>
                        <a:t>Empathy</a:t>
                      </a:r>
                    </a:p>
                  </a:txBody>
                  <a:tcPr/>
                </a:tc>
                <a:tc>
                  <a:txBody>
                    <a:bodyPr/>
                    <a:lstStyle/>
                    <a:p>
                      <a:r>
                        <a:rPr lang="en-US" b="0" dirty="0"/>
                        <a:t>Responsibility</a:t>
                      </a:r>
                    </a:p>
                  </a:txBody>
                  <a:tcPr/>
                </a:tc>
                <a:extLst>
                  <a:ext uri="{0D108BD9-81ED-4DB2-BD59-A6C34878D82A}">
                    <a16:rowId xmlns:a16="http://schemas.microsoft.com/office/drawing/2014/main" xmlns="" val="10000"/>
                  </a:ext>
                </a:extLst>
              </a:tr>
              <a:tr h="370840">
                <a:tc>
                  <a:txBody>
                    <a:bodyPr/>
                    <a:lstStyle/>
                    <a:p>
                      <a:r>
                        <a:rPr lang="en-US" dirty="0"/>
                        <a:t>Activator</a:t>
                      </a:r>
                    </a:p>
                  </a:txBody>
                  <a:tcPr/>
                </a:tc>
                <a:tc>
                  <a:txBody>
                    <a:bodyPr/>
                    <a:lstStyle/>
                    <a:p>
                      <a:r>
                        <a:rPr lang="en-US" dirty="0"/>
                        <a:t>Ideation</a:t>
                      </a:r>
                    </a:p>
                  </a:txBody>
                  <a:tcPr/>
                </a:tc>
                <a:tc>
                  <a:txBody>
                    <a:bodyPr/>
                    <a:lstStyle/>
                    <a:p>
                      <a:r>
                        <a:rPr lang="en-US" dirty="0"/>
                        <a:t>Woo (winning over others)</a:t>
                      </a:r>
                    </a:p>
                  </a:txBody>
                  <a:tcPr/>
                </a:tc>
                <a:extLst>
                  <a:ext uri="{0D108BD9-81ED-4DB2-BD59-A6C34878D82A}">
                    <a16:rowId xmlns:a16="http://schemas.microsoft.com/office/drawing/2014/main" xmlns="" val="10001"/>
                  </a:ext>
                </a:extLst>
              </a:tr>
              <a:tr h="370840">
                <a:tc>
                  <a:txBody>
                    <a:bodyPr/>
                    <a:lstStyle/>
                    <a:p>
                      <a:r>
                        <a:rPr lang="en-US" dirty="0"/>
                        <a:t>Adaptability</a:t>
                      </a:r>
                    </a:p>
                  </a:txBody>
                  <a:tcPr/>
                </a:tc>
                <a:tc>
                  <a:txBody>
                    <a:bodyPr/>
                    <a:lstStyle/>
                    <a:p>
                      <a:r>
                        <a:rPr lang="en-US" dirty="0"/>
                        <a:t>Deliberative</a:t>
                      </a:r>
                    </a:p>
                  </a:txBody>
                  <a:tcPr/>
                </a:tc>
                <a:tc>
                  <a:txBody>
                    <a:bodyPr/>
                    <a:lstStyle/>
                    <a:p>
                      <a:r>
                        <a:rPr lang="en-US" dirty="0"/>
                        <a:t>Positivity</a:t>
                      </a:r>
                    </a:p>
                  </a:txBody>
                  <a:tcPr/>
                </a:tc>
                <a:extLst>
                  <a:ext uri="{0D108BD9-81ED-4DB2-BD59-A6C34878D82A}">
                    <a16:rowId xmlns:a16="http://schemas.microsoft.com/office/drawing/2014/main" xmlns="" val="10002"/>
                  </a:ext>
                </a:extLst>
              </a:tr>
              <a:tr h="370840">
                <a:tc>
                  <a:txBody>
                    <a:bodyPr/>
                    <a:lstStyle/>
                    <a:p>
                      <a:r>
                        <a:rPr lang="en-US" dirty="0"/>
                        <a:t>Analytical</a:t>
                      </a:r>
                    </a:p>
                  </a:txBody>
                  <a:tcPr/>
                </a:tc>
                <a:tc>
                  <a:txBody>
                    <a:bodyPr/>
                    <a:lstStyle/>
                    <a:p>
                      <a:r>
                        <a:rPr lang="en-US" dirty="0"/>
                        <a:t>Maximizer</a:t>
                      </a:r>
                    </a:p>
                  </a:txBody>
                  <a:tcPr/>
                </a:tc>
                <a:tc>
                  <a:txBody>
                    <a:bodyPr/>
                    <a:lstStyle/>
                    <a:p>
                      <a:r>
                        <a:rPr lang="en-US" dirty="0"/>
                        <a:t>Strategic</a:t>
                      </a:r>
                    </a:p>
                  </a:txBody>
                  <a:tcPr/>
                </a:tc>
                <a:extLst>
                  <a:ext uri="{0D108BD9-81ED-4DB2-BD59-A6C34878D82A}">
                    <a16:rowId xmlns:a16="http://schemas.microsoft.com/office/drawing/2014/main" xmlns="" val="10003"/>
                  </a:ext>
                </a:extLst>
              </a:tr>
              <a:tr h="370840">
                <a:tc>
                  <a:txBody>
                    <a:bodyPr/>
                    <a:lstStyle/>
                    <a:p>
                      <a:r>
                        <a:rPr lang="en-US" dirty="0"/>
                        <a:t>Arranger</a:t>
                      </a:r>
                    </a:p>
                  </a:txBody>
                  <a:tcPr/>
                </a:tc>
                <a:tc>
                  <a:txBody>
                    <a:bodyPr/>
                    <a:lstStyle/>
                    <a:p>
                      <a:r>
                        <a:rPr lang="en-US" dirty="0"/>
                        <a:t>Harmony</a:t>
                      </a:r>
                    </a:p>
                  </a:txBody>
                  <a:tcPr/>
                </a:tc>
                <a:tc>
                  <a:txBody>
                    <a:bodyPr/>
                    <a:lstStyle/>
                    <a:p>
                      <a:r>
                        <a:rPr lang="en-US" dirty="0"/>
                        <a:t>Restorative</a:t>
                      </a:r>
                    </a:p>
                  </a:txBody>
                  <a:tcPr/>
                </a:tc>
                <a:extLst>
                  <a:ext uri="{0D108BD9-81ED-4DB2-BD59-A6C34878D82A}">
                    <a16:rowId xmlns:a16="http://schemas.microsoft.com/office/drawing/2014/main" xmlns="" val="10004"/>
                  </a:ext>
                </a:extLst>
              </a:tr>
              <a:tr h="370840">
                <a:tc>
                  <a:txBody>
                    <a:bodyPr/>
                    <a:lstStyle/>
                    <a:p>
                      <a:r>
                        <a:rPr lang="en-US" dirty="0"/>
                        <a:t>Command</a:t>
                      </a:r>
                    </a:p>
                  </a:txBody>
                  <a:tcPr/>
                </a:tc>
                <a:tc>
                  <a:txBody>
                    <a:bodyPr/>
                    <a:lstStyle/>
                    <a:p>
                      <a:r>
                        <a:rPr lang="en-US" dirty="0"/>
                        <a:t>Input</a:t>
                      </a:r>
                    </a:p>
                  </a:txBody>
                  <a:tcPr/>
                </a:tc>
                <a:tc>
                  <a:txBody>
                    <a:bodyPr/>
                    <a:lstStyle/>
                    <a:p>
                      <a:r>
                        <a:rPr lang="en-US" dirty="0"/>
                        <a:t>Relator</a:t>
                      </a:r>
                    </a:p>
                  </a:txBody>
                  <a:tcPr/>
                </a:tc>
                <a:extLst>
                  <a:ext uri="{0D108BD9-81ED-4DB2-BD59-A6C34878D82A}">
                    <a16:rowId xmlns:a16="http://schemas.microsoft.com/office/drawing/2014/main" xmlns="" val="10005"/>
                  </a:ext>
                </a:extLst>
              </a:tr>
              <a:tr h="370840">
                <a:tc>
                  <a:txBody>
                    <a:bodyPr/>
                    <a:lstStyle/>
                    <a:p>
                      <a:r>
                        <a:rPr lang="en-US" dirty="0"/>
                        <a:t>Developer</a:t>
                      </a:r>
                    </a:p>
                  </a:txBody>
                  <a:tcPr/>
                </a:tc>
                <a:tc>
                  <a:txBody>
                    <a:bodyPr/>
                    <a:lstStyle/>
                    <a:p>
                      <a:r>
                        <a:rPr lang="en-US" dirty="0"/>
                        <a:t>Discipline</a:t>
                      </a:r>
                    </a:p>
                  </a:txBody>
                  <a:tcPr/>
                </a:tc>
                <a:tc>
                  <a:txBody>
                    <a:bodyPr/>
                    <a:lstStyle/>
                    <a:p>
                      <a:r>
                        <a:rPr lang="en-US" dirty="0"/>
                        <a:t>Belief</a:t>
                      </a:r>
                    </a:p>
                  </a:txBody>
                  <a:tcPr/>
                </a:tc>
                <a:extLst>
                  <a:ext uri="{0D108BD9-81ED-4DB2-BD59-A6C34878D82A}">
                    <a16:rowId xmlns:a16="http://schemas.microsoft.com/office/drawing/2014/main" xmlns="" val="10006"/>
                  </a:ext>
                </a:extLst>
              </a:tr>
              <a:tr h="370840">
                <a:tc>
                  <a:txBody>
                    <a:bodyPr/>
                    <a:lstStyle/>
                    <a:p>
                      <a:r>
                        <a:rPr lang="en-US" dirty="0"/>
                        <a:t>Context</a:t>
                      </a:r>
                    </a:p>
                  </a:txBody>
                  <a:tcPr/>
                </a:tc>
                <a:tc>
                  <a:txBody>
                    <a:bodyPr/>
                    <a:lstStyle/>
                    <a:p>
                      <a:r>
                        <a:rPr lang="en-US" dirty="0"/>
                        <a:t>Self-Assurance</a:t>
                      </a:r>
                    </a:p>
                  </a:txBody>
                  <a:tcPr/>
                </a:tc>
                <a:tc>
                  <a:txBody>
                    <a:bodyPr/>
                    <a:lstStyle/>
                    <a:p>
                      <a:r>
                        <a:rPr lang="en-US" dirty="0" err="1"/>
                        <a:t>Includer</a:t>
                      </a:r>
                      <a:endParaRPr lang="en-US" dirty="0"/>
                    </a:p>
                  </a:txBody>
                  <a:tcPr/>
                </a:tc>
                <a:extLst>
                  <a:ext uri="{0D108BD9-81ED-4DB2-BD59-A6C34878D82A}">
                    <a16:rowId xmlns:a16="http://schemas.microsoft.com/office/drawing/2014/main" xmlns="" val="10007"/>
                  </a:ext>
                </a:extLst>
              </a:tr>
              <a:tr h="370840">
                <a:tc>
                  <a:txBody>
                    <a:bodyPr/>
                    <a:lstStyle/>
                    <a:p>
                      <a:r>
                        <a:rPr lang="en-US" dirty="0"/>
                        <a:t>Communication</a:t>
                      </a:r>
                    </a:p>
                  </a:txBody>
                  <a:tcPr/>
                </a:tc>
                <a:tc>
                  <a:txBody>
                    <a:bodyPr/>
                    <a:lstStyle/>
                    <a:p>
                      <a:r>
                        <a:rPr lang="en-US" dirty="0"/>
                        <a:t>Intellect</a:t>
                      </a:r>
                    </a:p>
                  </a:txBody>
                  <a:tcPr/>
                </a:tc>
                <a:tc>
                  <a:txBody>
                    <a:bodyPr/>
                    <a:lstStyle/>
                    <a:p>
                      <a:r>
                        <a:rPr lang="en-US" dirty="0"/>
                        <a:t>Futuristic</a:t>
                      </a:r>
                    </a:p>
                  </a:txBody>
                  <a:tcPr/>
                </a:tc>
                <a:extLst>
                  <a:ext uri="{0D108BD9-81ED-4DB2-BD59-A6C34878D82A}">
                    <a16:rowId xmlns:a16="http://schemas.microsoft.com/office/drawing/2014/main" xmlns="" val="10008"/>
                  </a:ext>
                </a:extLst>
              </a:tr>
              <a:tr h="370840">
                <a:tc>
                  <a:txBody>
                    <a:bodyPr/>
                    <a:lstStyle/>
                    <a:p>
                      <a:r>
                        <a:rPr lang="en-US" dirty="0"/>
                        <a:t>Connectedness</a:t>
                      </a:r>
                    </a:p>
                  </a:txBody>
                  <a:tcPr/>
                </a:tc>
                <a:tc>
                  <a:txBody>
                    <a:bodyPr/>
                    <a:lstStyle/>
                    <a:p>
                      <a:r>
                        <a:rPr lang="en-US" dirty="0"/>
                        <a:t>Focus</a:t>
                      </a:r>
                    </a:p>
                  </a:txBody>
                  <a:tcPr/>
                </a:tc>
                <a:tc>
                  <a:txBody>
                    <a:bodyPr/>
                    <a:lstStyle/>
                    <a:p>
                      <a:r>
                        <a:rPr lang="en-US" dirty="0"/>
                        <a:t>Significance</a:t>
                      </a:r>
                    </a:p>
                  </a:txBody>
                  <a:tcPr/>
                </a:tc>
                <a:extLst>
                  <a:ext uri="{0D108BD9-81ED-4DB2-BD59-A6C34878D82A}">
                    <a16:rowId xmlns:a16="http://schemas.microsoft.com/office/drawing/2014/main" xmlns="" val="10009"/>
                  </a:ext>
                </a:extLst>
              </a:tr>
              <a:tr h="370840">
                <a:tc>
                  <a:txBody>
                    <a:bodyPr/>
                    <a:lstStyle/>
                    <a:p>
                      <a:r>
                        <a:rPr lang="en-US" dirty="0"/>
                        <a:t>Consistency</a:t>
                      </a:r>
                    </a:p>
                  </a:txBody>
                  <a:tcPr/>
                </a:tc>
                <a:tc>
                  <a:txBody>
                    <a:bodyPr/>
                    <a:lstStyle/>
                    <a:p>
                      <a:r>
                        <a:rPr lang="en-US" dirty="0"/>
                        <a:t>Individualization</a:t>
                      </a:r>
                    </a:p>
                  </a:txBody>
                  <a:tcPr/>
                </a:tc>
                <a:tc>
                  <a:txBody>
                    <a:bodyPr/>
                    <a:lstStyle/>
                    <a:p>
                      <a:r>
                        <a:rPr lang="en-US" dirty="0"/>
                        <a:t>Learner</a:t>
                      </a:r>
                    </a:p>
                  </a:txBody>
                  <a:tcPr/>
                </a:tc>
                <a:extLst>
                  <a:ext uri="{0D108BD9-81ED-4DB2-BD59-A6C34878D82A}">
                    <a16:rowId xmlns:a16="http://schemas.microsoft.com/office/drawing/2014/main" xmlns="" val="10010"/>
                  </a:ext>
                </a:extLst>
              </a:tr>
              <a:tr h="370840">
                <a:tc>
                  <a:txBody>
                    <a:bodyPr/>
                    <a:lstStyle/>
                    <a:p>
                      <a:r>
                        <a:rPr lang="en-US" dirty="0"/>
                        <a:t>Competition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11"/>
                  </a:ext>
                </a:extLst>
              </a:tr>
            </a:tbl>
          </a:graphicData>
        </a:graphic>
      </p:graphicFrame>
      <p:sp>
        <p:nvSpPr>
          <p:cNvPr id="2" name="TextBox 1">
            <a:extLst>
              <a:ext uri="{FF2B5EF4-FFF2-40B4-BE49-F238E27FC236}">
                <a16:creationId xmlns:a16="http://schemas.microsoft.com/office/drawing/2014/main" xmlns="" id="{5EF6C218-B375-470A-9384-6AF68E4690E3}"/>
              </a:ext>
            </a:extLst>
          </p:cNvPr>
          <p:cNvSpPr txBox="1"/>
          <p:nvPr/>
        </p:nvSpPr>
        <p:spPr>
          <a:xfrm>
            <a:off x="643030" y="412955"/>
            <a:ext cx="10742725" cy="769441"/>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Leading with Strengths</a:t>
            </a:r>
          </a:p>
        </p:txBody>
      </p:sp>
      <p:sp>
        <p:nvSpPr>
          <p:cNvPr id="5" name="TextBox 4"/>
          <p:cNvSpPr txBox="1"/>
          <p:nvPr/>
        </p:nvSpPr>
        <p:spPr>
          <a:xfrm>
            <a:off x="9844548" y="6304936"/>
            <a:ext cx="2145891" cy="369332"/>
          </a:xfrm>
          <a:prstGeom prst="rect">
            <a:avLst/>
          </a:prstGeom>
          <a:noFill/>
        </p:spPr>
        <p:txBody>
          <a:bodyPr wrap="square" rtlCol="0">
            <a:spAutoFit/>
          </a:bodyPr>
          <a:lstStyle/>
          <a:p>
            <a:r>
              <a:rPr lang="en-US" dirty="0"/>
              <a:t>Source: Tom </a:t>
            </a:r>
            <a:r>
              <a:rPr lang="en-US" dirty="0" err="1"/>
              <a:t>Rath</a:t>
            </a:r>
            <a:endParaRPr lang="en-US" dirty="0"/>
          </a:p>
        </p:txBody>
      </p:sp>
    </p:spTree>
    <p:extLst>
      <p:ext uri="{BB962C8B-B14F-4D97-AF65-F5344CB8AC3E}">
        <p14:creationId xmlns:p14="http://schemas.microsoft.com/office/powerpoint/2010/main" val="39069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63" y="274408"/>
            <a:ext cx="8819408" cy="1143000"/>
          </a:xfrm>
        </p:spPr>
        <p:txBody>
          <a:bodyPr>
            <a:normAutofit/>
          </a:bodyPr>
          <a:lstStyle/>
          <a:p>
            <a:r>
              <a:rPr lang="en-US" dirty="0">
                <a:effectLst>
                  <a:outerShdw blurRad="38100" dist="38100" dir="2700000" algn="tl">
                    <a:srgbClr val="000000">
                      <a:alpha val="43137"/>
                    </a:srgbClr>
                  </a:outerShdw>
                </a:effectLst>
              </a:rPr>
              <a:t>Leading with Strengths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2243459"/>
              </p:ext>
            </p:extLst>
          </p:nvPr>
        </p:nvGraphicFramePr>
        <p:xfrm>
          <a:off x="1069258" y="1600199"/>
          <a:ext cx="9918292" cy="4520381"/>
        </p:xfrm>
        <a:graphic>
          <a:graphicData uri="http://schemas.openxmlformats.org/drawingml/2006/table">
            <a:tbl>
              <a:tblPr firstRow="1" bandRow="1">
                <a:tableStyleId>{5C22544A-7EE6-4342-B048-85BDC9FD1C3A}</a:tableStyleId>
              </a:tblPr>
              <a:tblGrid>
                <a:gridCol w="2479573">
                  <a:extLst>
                    <a:ext uri="{9D8B030D-6E8A-4147-A177-3AD203B41FA5}">
                      <a16:colId xmlns:a16="http://schemas.microsoft.com/office/drawing/2014/main" xmlns="" val="20000"/>
                    </a:ext>
                  </a:extLst>
                </a:gridCol>
                <a:gridCol w="2479573">
                  <a:extLst>
                    <a:ext uri="{9D8B030D-6E8A-4147-A177-3AD203B41FA5}">
                      <a16:colId xmlns:a16="http://schemas.microsoft.com/office/drawing/2014/main" xmlns="" val="20001"/>
                    </a:ext>
                  </a:extLst>
                </a:gridCol>
                <a:gridCol w="2479573">
                  <a:extLst>
                    <a:ext uri="{9D8B030D-6E8A-4147-A177-3AD203B41FA5}">
                      <a16:colId xmlns:a16="http://schemas.microsoft.com/office/drawing/2014/main" xmlns="" val="20002"/>
                    </a:ext>
                  </a:extLst>
                </a:gridCol>
                <a:gridCol w="2479573">
                  <a:extLst>
                    <a:ext uri="{9D8B030D-6E8A-4147-A177-3AD203B41FA5}">
                      <a16:colId xmlns:a16="http://schemas.microsoft.com/office/drawing/2014/main" xmlns="" val="20003"/>
                    </a:ext>
                  </a:extLst>
                </a:gridCol>
              </a:tblGrid>
              <a:tr h="771772">
                <a:tc>
                  <a:txBody>
                    <a:bodyPr/>
                    <a:lstStyle/>
                    <a:p>
                      <a:r>
                        <a:rPr lang="en-US" dirty="0"/>
                        <a:t>Executing</a:t>
                      </a:r>
                    </a:p>
                  </a:txBody>
                  <a:tcPr/>
                </a:tc>
                <a:tc>
                  <a:txBody>
                    <a:bodyPr/>
                    <a:lstStyle/>
                    <a:p>
                      <a:r>
                        <a:rPr lang="en-US" dirty="0"/>
                        <a:t>Influencing</a:t>
                      </a:r>
                    </a:p>
                  </a:txBody>
                  <a:tcPr/>
                </a:tc>
                <a:tc>
                  <a:txBody>
                    <a:bodyPr/>
                    <a:lstStyle/>
                    <a:p>
                      <a:r>
                        <a:rPr lang="en-US" dirty="0"/>
                        <a:t>Relationship Building</a:t>
                      </a:r>
                    </a:p>
                  </a:txBody>
                  <a:tcPr/>
                </a:tc>
                <a:tc>
                  <a:txBody>
                    <a:bodyPr/>
                    <a:lstStyle/>
                    <a:p>
                      <a:r>
                        <a:rPr lang="en-US" dirty="0"/>
                        <a:t>Strategic</a:t>
                      </a:r>
                      <a:r>
                        <a:rPr lang="en-US" baseline="0" dirty="0"/>
                        <a:t> Thinking</a:t>
                      </a:r>
                      <a:endParaRPr lang="en-US" dirty="0"/>
                    </a:p>
                  </a:txBody>
                  <a:tcPr/>
                </a:tc>
                <a:extLst>
                  <a:ext uri="{0D108BD9-81ED-4DB2-BD59-A6C34878D82A}">
                    <a16:rowId xmlns:a16="http://schemas.microsoft.com/office/drawing/2014/main" xmlns="" val="10000"/>
                  </a:ext>
                </a:extLst>
              </a:tr>
              <a:tr h="3748609">
                <a:tc>
                  <a:txBody>
                    <a:bodyPr/>
                    <a:lstStyle/>
                    <a:p>
                      <a:r>
                        <a:rPr lang="en-US" dirty="0"/>
                        <a:t>Achiever, Arranger, Belief, Consistency, Deliberative, Discipline, Focus, Responsibility, Restorative</a:t>
                      </a:r>
                    </a:p>
                    <a:p>
                      <a:endParaRPr lang="en-US" dirty="0"/>
                    </a:p>
                    <a:p>
                      <a:endParaRPr lang="en-US" dirty="0"/>
                    </a:p>
                    <a:p>
                      <a:endParaRPr lang="en-US" dirty="0"/>
                    </a:p>
                    <a:p>
                      <a:endParaRPr lang="en-US" dirty="0"/>
                    </a:p>
                    <a:p>
                      <a:endParaRPr lang="en-US" dirty="0"/>
                    </a:p>
                  </a:txBody>
                  <a:tcPr/>
                </a:tc>
                <a:tc>
                  <a:txBody>
                    <a:bodyPr/>
                    <a:lstStyle/>
                    <a:p>
                      <a:r>
                        <a:rPr lang="en-US" dirty="0"/>
                        <a:t>Activator,</a:t>
                      </a:r>
                      <a:r>
                        <a:rPr lang="en-US" baseline="0" dirty="0"/>
                        <a:t> Command, Communication, Competition, Maximizer, Self-Assurance, Significance, woo</a:t>
                      </a:r>
                      <a:endParaRPr lang="en-US" dirty="0"/>
                    </a:p>
                  </a:txBody>
                  <a:tcPr/>
                </a:tc>
                <a:tc>
                  <a:txBody>
                    <a:bodyPr/>
                    <a:lstStyle/>
                    <a:p>
                      <a:r>
                        <a:rPr lang="en-US" dirty="0"/>
                        <a:t>Adaptability, Developer, Connectedness, Empathy, Harmony,</a:t>
                      </a:r>
                      <a:r>
                        <a:rPr lang="en-US" baseline="0" dirty="0"/>
                        <a:t> </a:t>
                      </a:r>
                      <a:r>
                        <a:rPr lang="en-US" baseline="0" dirty="0" err="1"/>
                        <a:t>Includer</a:t>
                      </a:r>
                      <a:r>
                        <a:rPr lang="en-US" baseline="0" dirty="0"/>
                        <a:t>, Individualization, Positivity, Relator</a:t>
                      </a:r>
                      <a:endParaRPr lang="en-US" dirty="0"/>
                    </a:p>
                  </a:txBody>
                  <a:tcPr/>
                </a:tc>
                <a:tc>
                  <a:txBody>
                    <a:bodyPr/>
                    <a:lstStyle/>
                    <a:p>
                      <a:r>
                        <a:rPr lang="en-US" dirty="0"/>
                        <a:t>Analytical Context, Futuristic, Ideation, Input, Intellection, Learner,</a:t>
                      </a:r>
                      <a:r>
                        <a:rPr lang="en-US" baseline="0" dirty="0"/>
                        <a:t> Strategic</a:t>
                      </a:r>
                      <a:endParaRPr lang="en-US"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69E3842B-0371-427E-8A55-DD4B695F6FE6}" type="slidenum">
              <a:rPr lang="en-US" altLang="en-US" smtClean="0"/>
              <a:pPr>
                <a:defRPr/>
              </a:pPr>
              <a:t>23</a:t>
            </a:fld>
            <a:endParaRPr lang="en-US" altLang="en-US"/>
          </a:p>
        </p:txBody>
      </p:sp>
    </p:spTree>
    <p:extLst>
      <p:ext uri="{BB962C8B-B14F-4D97-AF65-F5344CB8AC3E}">
        <p14:creationId xmlns:p14="http://schemas.microsoft.com/office/powerpoint/2010/main" val="90514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A1CAA6-0C55-45A2-86FC-2278CB3C7FED}"/>
              </a:ext>
            </a:extLst>
          </p:cNvPr>
          <p:cNvSpPr>
            <a:spLocks noGrp="1"/>
          </p:cNvSpPr>
          <p:nvPr>
            <p:ph type="title"/>
          </p:nvPr>
        </p:nvSpPr>
        <p:spPr>
          <a:xfrm>
            <a:off x="780168" y="212468"/>
            <a:ext cx="10515600" cy="1325563"/>
          </a:xfrm>
        </p:spPr>
        <p:txBody>
          <a:bodyPr/>
          <a:lstStyle/>
          <a:p>
            <a:r>
              <a:rPr lang="en-US" dirty="0">
                <a:effectLst>
                  <a:outerShdw blurRad="38100" dist="38100" dir="2700000" algn="tl">
                    <a:srgbClr val="000000">
                      <a:alpha val="43137"/>
                    </a:srgbClr>
                  </a:outerShdw>
                </a:effectLst>
              </a:rPr>
              <a:t>Languages of Appreciation</a:t>
            </a:r>
          </a:p>
        </p:txBody>
      </p:sp>
      <p:sp>
        <p:nvSpPr>
          <p:cNvPr id="3" name="Content Placeholder 2">
            <a:extLst>
              <a:ext uri="{FF2B5EF4-FFF2-40B4-BE49-F238E27FC236}">
                <a16:creationId xmlns:a16="http://schemas.microsoft.com/office/drawing/2014/main" xmlns="" id="{90AA1329-D8C5-48C1-9599-4837839C6013}"/>
              </a:ext>
            </a:extLst>
          </p:cNvPr>
          <p:cNvSpPr>
            <a:spLocks noGrp="1"/>
          </p:cNvSpPr>
          <p:nvPr>
            <p:ph idx="1"/>
          </p:nvPr>
        </p:nvSpPr>
        <p:spPr>
          <a:xfrm>
            <a:off x="725770" y="1803075"/>
            <a:ext cx="10992465" cy="4351338"/>
          </a:xfrm>
        </p:spPr>
        <p:txBody>
          <a:bodyPr>
            <a:normAutofit/>
          </a:bodyPr>
          <a:lstStyle/>
          <a:p>
            <a:pPr>
              <a:buClr>
                <a:srgbClr val="00B0F0"/>
              </a:buClr>
              <a:buFont typeface="Wingdings" panose="05000000000000000000" pitchFamily="2" charset="2"/>
              <a:buChar char="|"/>
            </a:pPr>
            <a:r>
              <a:rPr lang="en-US" dirty="0"/>
              <a:t>The single highest driver of engagement is whether or not a person feels their co-workers and supervisors are genuinely interested in their wellbeing. </a:t>
            </a:r>
          </a:p>
          <a:p>
            <a:endParaRPr lang="en-US" dirty="0"/>
          </a:p>
          <a:p>
            <a:pPr>
              <a:buClr>
                <a:srgbClr val="00B0F0"/>
              </a:buClr>
              <a:buFont typeface="Wingdings" panose="05000000000000000000" pitchFamily="2" charset="2"/>
              <a:buChar char="|"/>
            </a:pPr>
            <a:r>
              <a:rPr lang="en-US" dirty="0"/>
              <a:t>A person identifies their individual preferred language of appreciation</a:t>
            </a:r>
          </a:p>
          <a:p>
            <a:pPr marL="0" indent="0">
              <a:buNone/>
            </a:pPr>
            <a:r>
              <a:rPr lang="en-US" dirty="0"/>
              <a:t>       </a:t>
            </a:r>
            <a:r>
              <a:rPr lang="en-US" sz="2400" dirty="0">
                <a:solidFill>
                  <a:srgbClr val="FFFF00"/>
                </a:solidFill>
                <a:sym typeface="Wingdings" panose="05000000000000000000" pitchFamily="2" charset="2"/>
              </a:rPr>
              <a:t> </a:t>
            </a:r>
            <a:r>
              <a:rPr lang="en-US" dirty="0"/>
              <a:t>words			</a:t>
            </a:r>
            <a:r>
              <a:rPr lang="en-US" dirty="0">
                <a:solidFill>
                  <a:srgbClr val="FFFF00"/>
                </a:solidFill>
                <a:sym typeface="Wingdings" panose="05000000000000000000" pitchFamily="2" charset="2"/>
              </a:rPr>
              <a:t>  </a:t>
            </a:r>
            <a:r>
              <a:rPr lang="en-US" dirty="0"/>
              <a:t>physical touch		</a:t>
            </a:r>
            <a:r>
              <a:rPr lang="en-US" dirty="0">
                <a:solidFill>
                  <a:srgbClr val="FFFF00"/>
                </a:solidFill>
                <a:sym typeface="Wingdings" panose="05000000000000000000" pitchFamily="2" charset="2"/>
              </a:rPr>
              <a:t>  </a:t>
            </a:r>
            <a:r>
              <a:rPr lang="en-US" dirty="0"/>
              <a:t>acts of service</a:t>
            </a:r>
          </a:p>
          <a:p>
            <a:pPr marL="0" indent="0">
              <a:buNone/>
            </a:pPr>
            <a:r>
              <a:rPr lang="en-US" dirty="0"/>
              <a:t>	            </a:t>
            </a:r>
            <a:r>
              <a:rPr lang="en-US" dirty="0">
                <a:solidFill>
                  <a:srgbClr val="FFFF00"/>
                </a:solidFill>
                <a:sym typeface="Wingdings" panose="05000000000000000000" pitchFamily="2" charset="2"/>
              </a:rPr>
              <a:t> </a:t>
            </a:r>
            <a:r>
              <a:rPr lang="en-US" dirty="0"/>
              <a:t>quality time			</a:t>
            </a:r>
            <a:r>
              <a:rPr lang="en-US" dirty="0">
                <a:solidFill>
                  <a:srgbClr val="FFFF00"/>
                </a:solidFill>
                <a:sym typeface="Wingdings" panose="05000000000000000000" pitchFamily="2" charset="2"/>
              </a:rPr>
              <a:t></a:t>
            </a:r>
            <a:r>
              <a:rPr lang="en-US" dirty="0"/>
              <a:t> tokens</a:t>
            </a:r>
          </a:p>
          <a:p>
            <a:endParaRPr lang="en-US" dirty="0"/>
          </a:p>
        </p:txBody>
      </p:sp>
      <p:sp>
        <p:nvSpPr>
          <p:cNvPr id="4" name="TextBox 3"/>
          <p:cNvSpPr txBox="1"/>
          <p:nvPr/>
        </p:nvSpPr>
        <p:spPr>
          <a:xfrm>
            <a:off x="8310716" y="6304936"/>
            <a:ext cx="3679723" cy="369332"/>
          </a:xfrm>
          <a:prstGeom prst="rect">
            <a:avLst/>
          </a:prstGeom>
          <a:noFill/>
        </p:spPr>
        <p:txBody>
          <a:bodyPr wrap="square" rtlCol="0">
            <a:spAutoFit/>
          </a:bodyPr>
          <a:lstStyle/>
          <a:p>
            <a:r>
              <a:rPr lang="en-US" dirty="0"/>
              <a:t>Source: Gary Chapman &amp; Paul White</a:t>
            </a:r>
          </a:p>
        </p:txBody>
      </p:sp>
    </p:spTree>
    <p:extLst>
      <p:ext uri="{BB962C8B-B14F-4D97-AF65-F5344CB8AC3E}">
        <p14:creationId xmlns:p14="http://schemas.microsoft.com/office/powerpoint/2010/main" val="355730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274638"/>
            <a:ext cx="9143998" cy="1020762"/>
          </a:xfrm>
        </p:spPr>
        <p:txBody>
          <a:bodyPr>
            <a:normAutofit/>
          </a:bodyPr>
          <a:lstStyle/>
          <a:p>
            <a:r>
              <a:rPr lang="en-US" sz="4000" dirty="0"/>
              <a:t>Wearing </a:t>
            </a:r>
            <a:r>
              <a:rPr lang="en-US" sz="4000" dirty="0" err="1"/>
              <a:t>Supercapes</a:t>
            </a:r>
            <a:endParaRPr lang="en-US" sz="4000" dirty="0"/>
          </a:p>
        </p:txBody>
      </p:sp>
      <p:pic>
        <p:nvPicPr>
          <p:cNvPr id="4" name="Content Placeholder 3"/>
          <p:cNvPicPr>
            <a:picLocks noGrp="1" noChangeAspect="1"/>
          </p:cNvPicPr>
          <p:nvPr>
            <p:ph idx="1"/>
          </p:nvPr>
        </p:nvPicPr>
        <p:blipFill>
          <a:blip r:embed="rId3"/>
          <a:stretch>
            <a:fillRect/>
          </a:stretch>
        </p:blipFill>
        <p:spPr>
          <a:xfrm>
            <a:off x="685800" y="1828800"/>
            <a:ext cx="7010400" cy="2037398"/>
          </a:xfrm>
        </p:spPr>
      </p:pic>
      <p:pic>
        <p:nvPicPr>
          <p:cNvPr id="5" name="Content Placeholder 3">
            <a:extLst>
              <a:ext uri="{FF2B5EF4-FFF2-40B4-BE49-F238E27FC236}">
                <a16:creationId xmlns:a16="http://schemas.microsoft.com/office/drawing/2014/main" xmlns="" id="{1A32AB97-ADF1-444A-A0A9-DAFB6EB8EA14}"/>
              </a:ext>
            </a:extLst>
          </p:cNvPr>
          <p:cNvPicPr>
            <a:picLocks noChangeAspect="1"/>
          </p:cNvPicPr>
          <p:nvPr/>
        </p:nvPicPr>
        <p:blipFill>
          <a:blip r:embed="rId4"/>
          <a:stretch>
            <a:fillRect/>
          </a:stretch>
        </p:blipFill>
        <p:spPr>
          <a:xfrm>
            <a:off x="8305801" y="3986735"/>
            <a:ext cx="3266251" cy="2484289"/>
          </a:xfrm>
          <a:prstGeom prst="rect">
            <a:avLst/>
          </a:prstGeom>
        </p:spPr>
      </p:pic>
      <p:sp>
        <p:nvSpPr>
          <p:cNvPr id="6" name="Title 1">
            <a:extLst>
              <a:ext uri="{FF2B5EF4-FFF2-40B4-BE49-F238E27FC236}">
                <a16:creationId xmlns:a16="http://schemas.microsoft.com/office/drawing/2014/main" xmlns="" id="{0A16DE5F-5D21-4EC8-9398-6BA6F8401715}"/>
              </a:ext>
            </a:extLst>
          </p:cNvPr>
          <p:cNvSpPr txBox="1">
            <a:spLocks/>
          </p:cNvSpPr>
          <p:nvPr/>
        </p:nvSpPr>
        <p:spPr>
          <a:xfrm>
            <a:off x="1905000" y="4876801"/>
            <a:ext cx="8532178" cy="15066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and Cloaks of Humility</a:t>
            </a:r>
          </a:p>
        </p:txBody>
      </p:sp>
    </p:spTree>
    <p:extLst>
      <p:ext uri="{BB962C8B-B14F-4D97-AF65-F5344CB8AC3E}">
        <p14:creationId xmlns:p14="http://schemas.microsoft.com/office/powerpoint/2010/main" val="344865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692A8-B33A-4227-814F-C5FDC074B851}"/>
              </a:ext>
            </a:extLst>
          </p:cNvPr>
          <p:cNvSpPr>
            <a:spLocks noGrp="1"/>
          </p:cNvSpPr>
          <p:nvPr>
            <p:ph type="title"/>
          </p:nvPr>
        </p:nvSpPr>
        <p:spPr>
          <a:xfrm>
            <a:off x="648930" y="629266"/>
            <a:ext cx="5121644" cy="1676603"/>
          </a:xfrm>
        </p:spPr>
        <p:txBody>
          <a:bodyPr>
            <a:normAutofit/>
          </a:bodyPr>
          <a:lstStyle/>
          <a:p>
            <a:r>
              <a:rPr lang="en-US" dirty="0">
                <a:effectLst>
                  <a:outerShdw blurRad="38100" dist="38100" dir="2700000" algn="tl">
                    <a:srgbClr val="000000">
                      <a:alpha val="43137"/>
                    </a:srgbClr>
                  </a:outerShdw>
                </a:effectLst>
              </a:rPr>
              <a:t>Cape Activity</a:t>
            </a:r>
          </a:p>
        </p:txBody>
      </p:sp>
      <p:sp>
        <p:nvSpPr>
          <p:cNvPr id="13319" name="Content Placeholder 13318">
            <a:extLst>
              <a:ext uri="{FF2B5EF4-FFF2-40B4-BE49-F238E27FC236}">
                <a16:creationId xmlns:a16="http://schemas.microsoft.com/office/drawing/2014/main" xmlns="" id="{B5E66F09-78A1-403D-800F-FFCB363F0BDA}"/>
              </a:ext>
            </a:extLst>
          </p:cNvPr>
          <p:cNvSpPr>
            <a:spLocks noGrp="1"/>
          </p:cNvSpPr>
          <p:nvPr>
            <p:ph idx="1"/>
          </p:nvPr>
        </p:nvSpPr>
        <p:spPr>
          <a:xfrm>
            <a:off x="648931" y="2438400"/>
            <a:ext cx="5121642" cy="3785419"/>
          </a:xfrm>
        </p:spPr>
        <p:txBody>
          <a:bodyPr>
            <a:normAutofit/>
          </a:bodyPr>
          <a:lstStyle/>
          <a:p>
            <a:endParaRPr lang="en-US" sz="2000"/>
          </a:p>
        </p:txBody>
      </p:sp>
      <p:sp>
        <p:nvSpPr>
          <p:cNvPr id="74" name="Rectangle 73">
            <a:extLst>
              <a:ext uri="{FF2B5EF4-FFF2-40B4-BE49-F238E27FC236}">
                <a16:creationId xmlns:a16="http://schemas.microsoft.com/office/drawing/2014/main" xmlns="" id="{293F5FFF-2AE2-424B-BE21-49AFFEF688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7" name="Picture 2" descr="Related image">
            <a:extLst>
              <a:ext uri="{FF2B5EF4-FFF2-40B4-BE49-F238E27FC236}">
                <a16:creationId xmlns:a16="http://schemas.microsoft.com/office/drawing/2014/main" xmlns="" id="{290F9F1E-CBC3-4433-9EF3-0F82F8153B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53" r="6537" b="3"/>
          <a:stretch/>
        </p:blipFill>
        <p:spPr bwMode="auto">
          <a:xfrm>
            <a:off x="6721233" y="640082"/>
            <a:ext cx="483110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219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rget.png"/>
          <p:cNvPicPr>
            <a:picLocks noChangeAspect="1"/>
          </p:cNvPicPr>
          <p:nvPr/>
        </p:nvPicPr>
        <p:blipFill rotWithShape="1">
          <a:blip r:embed="rId3" cstate="print">
            <a:extLst>
              <a:ext uri="{28A0092B-C50C-407E-A947-70E740481C1C}">
                <a14:useLocalDpi xmlns:a14="http://schemas.microsoft.com/office/drawing/2010/main" val="0"/>
              </a:ext>
            </a:extLst>
          </a:blip>
          <a:srcRect t="38237" r="-1256"/>
          <a:stretch/>
        </p:blipFill>
        <p:spPr>
          <a:xfrm>
            <a:off x="1696158" y="944620"/>
            <a:ext cx="8854756" cy="5116285"/>
          </a:xfrm>
          <a:prstGeom prst="rect">
            <a:avLst/>
          </a:prstGeom>
        </p:spPr>
      </p:pic>
      <p:sp>
        <p:nvSpPr>
          <p:cNvPr id="5" name="Title 4"/>
          <p:cNvSpPr>
            <a:spLocks noGrp="1"/>
          </p:cNvSpPr>
          <p:nvPr>
            <p:ph type="title"/>
          </p:nvPr>
        </p:nvSpPr>
        <p:spPr>
          <a:xfrm>
            <a:off x="1696158" y="236134"/>
            <a:ext cx="8629403" cy="1143000"/>
          </a:xfrm>
        </p:spPr>
        <p:txBody>
          <a:bodyPr/>
          <a:lstStyle/>
          <a:p>
            <a:pPr algn="l"/>
            <a:r>
              <a:rPr lang="en-US" sz="3800" b="1" dirty="0"/>
              <a:t>System Map</a:t>
            </a:r>
          </a:p>
        </p:txBody>
      </p:sp>
      <p:sp>
        <p:nvSpPr>
          <p:cNvPr id="13" name="TextBox 12"/>
          <p:cNvSpPr txBox="1"/>
          <p:nvPr/>
        </p:nvSpPr>
        <p:spPr>
          <a:xfrm>
            <a:off x="5722258" y="2557968"/>
            <a:ext cx="205287" cy="369332"/>
          </a:xfrm>
          <a:prstGeom prst="rect">
            <a:avLst/>
          </a:prstGeom>
          <a:noFill/>
        </p:spPr>
        <p:txBody>
          <a:bodyPr wrap="square" rtlCol="0">
            <a:spAutoFit/>
          </a:bodyPr>
          <a:lstStyle/>
          <a:p>
            <a:endParaRPr lang="en-US" dirty="0">
              <a:solidFill>
                <a:prstClr val="black"/>
              </a:solidFill>
            </a:endParaRPr>
          </a:p>
        </p:txBody>
      </p:sp>
      <p:sp>
        <p:nvSpPr>
          <p:cNvPr id="2" name="TextBox 1"/>
          <p:cNvSpPr txBox="1"/>
          <p:nvPr/>
        </p:nvSpPr>
        <p:spPr>
          <a:xfrm>
            <a:off x="5182984" y="1714419"/>
            <a:ext cx="2010930" cy="584776"/>
          </a:xfrm>
          <a:prstGeom prst="rect">
            <a:avLst/>
          </a:prstGeom>
          <a:noFill/>
        </p:spPr>
        <p:txBody>
          <a:bodyPr wrap="square" rtlCol="0">
            <a:spAutoFit/>
          </a:bodyPr>
          <a:lstStyle/>
          <a:p>
            <a:pPr algn="ctr"/>
            <a:r>
              <a:rPr lang="en-US" sz="3200" b="1" dirty="0">
                <a:solidFill>
                  <a:srgbClr val="AB11A4"/>
                </a:solidFill>
              </a:rPr>
              <a:t>ROLE</a:t>
            </a:r>
            <a:endParaRPr lang="en-US" b="1" dirty="0">
              <a:solidFill>
                <a:srgbClr val="AB11A4"/>
              </a:solidFill>
            </a:endParaRPr>
          </a:p>
        </p:txBody>
      </p:sp>
      <p:sp>
        <p:nvSpPr>
          <p:cNvPr id="17" name="TextBox 16"/>
          <p:cNvSpPr txBox="1"/>
          <p:nvPr/>
        </p:nvSpPr>
        <p:spPr>
          <a:xfrm>
            <a:off x="4360959" y="2815372"/>
            <a:ext cx="3597708" cy="584776"/>
          </a:xfrm>
          <a:prstGeom prst="rect">
            <a:avLst/>
          </a:prstGeom>
          <a:noFill/>
        </p:spPr>
        <p:txBody>
          <a:bodyPr wrap="square" rtlCol="0">
            <a:spAutoFit/>
          </a:bodyPr>
          <a:lstStyle/>
          <a:p>
            <a:pPr algn="ctr"/>
            <a:r>
              <a:rPr lang="en-US" sz="3200" b="1" dirty="0">
                <a:solidFill>
                  <a:schemeClr val="accent5">
                    <a:lumMod val="75000"/>
                  </a:schemeClr>
                </a:solidFill>
              </a:rPr>
              <a:t>RESPONSIBILITIES</a:t>
            </a:r>
            <a:endParaRPr lang="en-US" sz="3000" b="1" dirty="0">
              <a:solidFill>
                <a:schemeClr val="accent5">
                  <a:lumMod val="75000"/>
                </a:schemeClr>
              </a:solidFill>
            </a:endParaRPr>
          </a:p>
        </p:txBody>
      </p:sp>
      <p:sp>
        <p:nvSpPr>
          <p:cNvPr id="18" name="TextBox 17"/>
          <p:cNvSpPr txBox="1"/>
          <p:nvPr/>
        </p:nvSpPr>
        <p:spPr>
          <a:xfrm>
            <a:off x="5193451" y="4138055"/>
            <a:ext cx="2010930" cy="584776"/>
          </a:xfrm>
          <a:prstGeom prst="rect">
            <a:avLst/>
          </a:prstGeom>
          <a:noFill/>
        </p:spPr>
        <p:txBody>
          <a:bodyPr wrap="square" rtlCol="0">
            <a:spAutoFit/>
          </a:bodyPr>
          <a:lstStyle/>
          <a:p>
            <a:pPr algn="ctr"/>
            <a:r>
              <a:rPr lang="en-US" sz="3200" b="1" dirty="0">
                <a:solidFill>
                  <a:srgbClr val="00B050"/>
                </a:solidFill>
              </a:rPr>
              <a:t>NEED</a:t>
            </a:r>
            <a:endParaRPr lang="en-US" b="1" dirty="0">
              <a:solidFill>
                <a:srgbClr val="00B050"/>
              </a:solidFill>
            </a:endParaRPr>
          </a:p>
        </p:txBody>
      </p:sp>
      <p:sp>
        <p:nvSpPr>
          <p:cNvPr id="20" name="TextBox 19"/>
          <p:cNvSpPr txBox="1"/>
          <p:nvPr/>
        </p:nvSpPr>
        <p:spPr>
          <a:xfrm>
            <a:off x="4793904" y="5129624"/>
            <a:ext cx="2769439" cy="584776"/>
          </a:xfrm>
          <a:prstGeom prst="rect">
            <a:avLst/>
          </a:prstGeom>
          <a:noFill/>
        </p:spPr>
        <p:txBody>
          <a:bodyPr wrap="square" rtlCol="0">
            <a:spAutoFit/>
          </a:bodyPr>
          <a:lstStyle/>
          <a:p>
            <a:pPr algn="ctr"/>
            <a:r>
              <a:rPr lang="en-US" sz="3200" b="1" dirty="0">
                <a:solidFill>
                  <a:srgbClr val="FF0000"/>
                </a:solidFill>
              </a:rPr>
              <a:t>RESOURCES</a:t>
            </a:r>
            <a:endParaRPr lang="en-US" b="1" dirty="0">
              <a:solidFill>
                <a:srgbClr val="FF0000"/>
              </a:solidFill>
            </a:endParaRPr>
          </a:p>
        </p:txBody>
      </p:sp>
      <p:sp>
        <p:nvSpPr>
          <p:cNvPr id="22" name="TextBox 21"/>
          <p:cNvSpPr txBox="1"/>
          <p:nvPr/>
        </p:nvSpPr>
        <p:spPr>
          <a:xfrm>
            <a:off x="5157554" y="6060905"/>
            <a:ext cx="2010930" cy="584776"/>
          </a:xfrm>
          <a:prstGeom prst="rect">
            <a:avLst/>
          </a:prstGeom>
          <a:noFill/>
        </p:spPr>
        <p:txBody>
          <a:bodyPr wrap="square" rtlCol="0">
            <a:spAutoFit/>
          </a:bodyPr>
          <a:lstStyle/>
          <a:p>
            <a:pPr algn="ctr"/>
            <a:r>
              <a:rPr lang="en-US" sz="3200" b="1" dirty="0">
                <a:solidFill>
                  <a:srgbClr val="FFFF00"/>
                </a:solidFill>
              </a:rPr>
              <a:t>WISHES</a:t>
            </a:r>
            <a:endParaRPr lang="en-US" b="1" dirty="0">
              <a:solidFill>
                <a:srgbClr val="FFFF00"/>
              </a:solidFill>
            </a:endParaRPr>
          </a:p>
        </p:txBody>
      </p:sp>
      <p:sp>
        <p:nvSpPr>
          <p:cNvPr id="10" name="TextBox 9"/>
          <p:cNvSpPr txBox="1"/>
          <p:nvPr/>
        </p:nvSpPr>
        <p:spPr>
          <a:xfrm>
            <a:off x="7455310" y="6304936"/>
            <a:ext cx="4535129" cy="369332"/>
          </a:xfrm>
          <a:prstGeom prst="rect">
            <a:avLst/>
          </a:prstGeom>
          <a:noFill/>
        </p:spPr>
        <p:txBody>
          <a:bodyPr wrap="square" rtlCol="0">
            <a:spAutoFit/>
          </a:bodyPr>
          <a:lstStyle/>
          <a:p>
            <a:r>
              <a:rPr lang="en-US" dirty="0"/>
              <a:t>Source: MCH Workforce Development Center</a:t>
            </a:r>
          </a:p>
        </p:txBody>
      </p:sp>
    </p:spTree>
    <p:extLst>
      <p:ext uri="{BB962C8B-B14F-4D97-AF65-F5344CB8AC3E}">
        <p14:creationId xmlns:p14="http://schemas.microsoft.com/office/powerpoint/2010/main" val="4022561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1C07238D-93F6-40A9-B043-2148F57B408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767" b="27983"/>
          <a:stretch/>
        </p:blipFill>
        <p:spPr>
          <a:xfrm>
            <a:off x="20" y="10"/>
            <a:ext cx="12191980" cy="6857990"/>
          </a:xfrm>
          <a:prstGeom prst="rect">
            <a:avLst/>
          </a:prstGeom>
        </p:spPr>
      </p:pic>
    </p:spTree>
    <p:extLst>
      <p:ext uri="{BB962C8B-B14F-4D97-AF65-F5344CB8AC3E}">
        <p14:creationId xmlns:p14="http://schemas.microsoft.com/office/powerpoint/2010/main" val="3670482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Emotional Intelligence </a:t>
            </a:r>
          </a:p>
        </p:txBody>
      </p:sp>
      <p:pic>
        <p:nvPicPr>
          <p:cNvPr id="5122" name="Picture 2" descr="Image result for emotional intelligence images">
            <a:extLst>
              <a:ext uri="{FF2B5EF4-FFF2-40B4-BE49-F238E27FC236}">
                <a16:creationId xmlns:a16="http://schemas.microsoft.com/office/drawing/2014/main" xmlns="" id="{EC90CBDE-556F-4D25-BBC0-164A48EA9C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85784" y="492573"/>
            <a:ext cx="6289621"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8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Freeform: Shape 27">
            <a:extLst>
              <a:ext uri="{FF2B5EF4-FFF2-40B4-BE49-F238E27FC236}">
                <a16:creationId xmlns:a16="http://schemas.microsoft.com/office/drawing/2014/main" xmlns="" id="{2EEE8F11-3582-44B7-9869-F2D26D7DD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29">
            <a:extLst>
              <a:ext uri="{FF2B5EF4-FFF2-40B4-BE49-F238E27FC236}">
                <a16:creationId xmlns:a16="http://schemas.microsoft.com/office/drawing/2014/main" xmlns="" id="{2141F1CC-6A53-4BCF-9127-AABB52E24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1">
            <a:extLst>
              <a:ext uri="{FF2B5EF4-FFF2-40B4-BE49-F238E27FC236}">
                <a16:creationId xmlns:a16="http://schemas.microsoft.com/office/drawing/2014/main" xmlns="" id="{C20C2C41-D9A8-45BE-9E21-91268EC18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xmlns="" id="{561B2B49-7142-4CA8-A929-4671548E6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xmlns="" id="{B38B1FC8-38BF-4066-8F4A-12EEC1C1A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xmlns="" id="{178B4B56-5CC4-4608-A9A9-996108D35B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clipart&#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 y="878903"/>
            <a:ext cx="3112094" cy="1034771"/>
          </a:xfrm>
          <a:prstGeom prst="rect">
            <a:avLst/>
          </a:prstGeom>
        </p:spPr>
      </p:pic>
      <p:pic>
        <p:nvPicPr>
          <p:cNvPr id="40" name="Content Placeholder 3" descr="A picture containing clipart&#10;&#10;Description generated with very high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650" y="5109161"/>
            <a:ext cx="2346459" cy="10207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390" y="3184621"/>
            <a:ext cx="1858273" cy="1755982"/>
          </a:xfrm>
          <a:prstGeom prst="rect">
            <a:avLst/>
          </a:prstGeom>
        </p:spPr>
      </p:pic>
    </p:spTree>
    <p:extLst>
      <p:ext uri="{BB962C8B-B14F-4D97-AF65-F5344CB8AC3E}">
        <p14:creationId xmlns:p14="http://schemas.microsoft.com/office/powerpoint/2010/main" val="1440408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D696F-5D79-4DAD-AFD9-AD8B2A6E3EC9}"/>
              </a:ext>
            </a:extLst>
          </p:cNvPr>
          <p:cNvSpPr>
            <a:spLocks noGrp="1"/>
          </p:cNvSpPr>
          <p:nvPr>
            <p:ph type="title"/>
          </p:nvPr>
        </p:nvSpPr>
        <p:spPr>
          <a:xfrm>
            <a:off x="950843" y="53698"/>
            <a:ext cx="10515600" cy="1325563"/>
          </a:xfrm>
        </p:spPr>
        <p:txBody>
          <a:bodyPr/>
          <a:lstStyle/>
          <a:p>
            <a:r>
              <a:rPr lang="en-US" dirty="0"/>
              <a:t>Emotional Intelligence Activity</a:t>
            </a:r>
          </a:p>
        </p:txBody>
      </p:sp>
      <p:graphicFrame>
        <p:nvGraphicFramePr>
          <p:cNvPr id="4" name="Content Placeholder 3">
            <a:extLst>
              <a:ext uri="{FF2B5EF4-FFF2-40B4-BE49-F238E27FC236}">
                <a16:creationId xmlns:a16="http://schemas.microsoft.com/office/drawing/2014/main" xmlns="" id="{B05C2631-7D1A-4C4D-A1FF-B108B304AF48}"/>
              </a:ext>
            </a:extLst>
          </p:cNvPr>
          <p:cNvGraphicFramePr>
            <a:graphicFrameLocks noGrp="1"/>
          </p:cNvGraphicFramePr>
          <p:nvPr>
            <p:ph idx="1"/>
            <p:extLst>
              <p:ext uri="{D42A27DB-BD31-4B8C-83A1-F6EECF244321}">
                <p14:modId xmlns:p14="http://schemas.microsoft.com/office/powerpoint/2010/main" val="1789447321"/>
              </p:ext>
            </p:extLst>
          </p:nvPr>
        </p:nvGraphicFramePr>
        <p:xfrm>
          <a:off x="838200" y="1737360"/>
          <a:ext cx="11241157" cy="5120640"/>
        </p:xfrm>
        <a:graphic>
          <a:graphicData uri="http://schemas.openxmlformats.org/drawingml/2006/table">
            <a:tbl>
              <a:tblPr firstRow="1" bandRow="1">
                <a:tableStyleId>{5C22544A-7EE6-4342-B048-85BDC9FD1C3A}</a:tableStyleId>
              </a:tblPr>
              <a:tblGrid>
                <a:gridCol w="585983">
                  <a:extLst>
                    <a:ext uri="{9D8B030D-6E8A-4147-A177-3AD203B41FA5}">
                      <a16:colId xmlns:a16="http://schemas.microsoft.com/office/drawing/2014/main" xmlns="" val="4094210083"/>
                    </a:ext>
                  </a:extLst>
                </a:gridCol>
                <a:gridCol w="758414">
                  <a:extLst>
                    <a:ext uri="{9D8B030D-6E8A-4147-A177-3AD203B41FA5}">
                      <a16:colId xmlns:a16="http://schemas.microsoft.com/office/drawing/2014/main" xmlns="" val="2855469285"/>
                    </a:ext>
                  </a:extLst>
                </a:gridCol>
                <a:gridCol w="9896760">
                  <a:extLst>
                    <a:ext uri="{9D8B030D-6E8A-4147-A177-3AD203B41FA5}">
                      <a16:colId xmlns:a16="http://schemas.microsoft.com/office/drawing/2014/main" xmlns="" val="1707129236"/>
                    </a:ext>
                  </a:extLst>
                </a:gridCol>
              </a:tblGrid>
              <a:tr h="425351">
                <a:tc>
                  <a:txBody>
                    <a:bodyPr/>
                    <a:lstStyle/>
                    <a:p>
                      <a:r>
                        <a:rPr lang="en-US" dirty="0">
                          <a:solidFill>
                            <a:schemeClr val="bg1"/>
                          </a:solidFill>
                        </a:rPr>
                        <a:t>1.</a:t>
                      </a:r>
                    </a:p>
                  </a:txBody>
                  <a:tcPr>
                    <a:solidFill>
                      <a:schemeClr val="accent5">
                        <a:lumMod val="40000"/>
                        <a:lumOff val="60000"/>
                      </a:schemeClr>
                    </a:solidFill>
                  </a:tcPr>
                </a:tc>
                <a:tc>
                  <a:txBody>
                    <a:bodyPr/>
                    <a:lstStyle/>
                    <a:p>
                      <a:endParaRPr lang="en-US" dirty="0">
                        <a:solidFill>
                          <a:schemeClr val="bg1"/>
                        </a:solidFill>
                      </a:endParaRPr>
                    </a:p>
                  </a:txBody>
                  <a:tcPr>
                    <a:solidFill>
                      <a:schemeClr val="accent5">
                        <a:lumMod val="40000"/>
                        <a:lumOff val="60000"/>
                      </a:schemeClr>
                    </a:solidFill>
                  </a:tcPr>
                </a:tc>
                <a:tc>
                  <a:txBody>
                    <a:bodyPr/>
                    <a:lstStyle/>
                    <a:p>
                      <a:r>
                        <a:rPr lang="en-US" sz="2200" dirty="0">
                          <a:solidFill>
                            <a:schemeClr val="bg1"/>
                          </a:solidFill>
                        </a:rPr>
                        <a:t>I am usually awareness of my feelings and why I feel that way</a:t>
                      </a:r>
                    </a:p>
                  </a:txBody>
                  <a:tcPr>
                    <a:solidFill>
                      <a:schemeClr val="accent5">
                        <a:lumMod val="40000"/>
                        <a:lumOff val="60000"/>
                      </a:schemeClr>
                    </a:solidFill>
                  </a:tcPr>
                </a:tc>
                <a:extLst>
                  <a:ext uri="{0D108BD9-81ED-4DB2-BD59-A6C34878D82A}">
                    <a16:rowId xmlns:a16="http://schemas.microsoft.com/office/drawing/2014/main" xmlns="" val="4101021760"/>
                  </a:ext>
                </a:extLst>
              </a:tr>
              <a:tr h="425351">
                <a:tc>
                  <a:txBody>
                    <a:bodyPr/>
                    <a:lstStyle/>
                    <a:p>
                      <a:r>
                        <a:rPr lang="en-US" b="1" dirty="0">
                          <a:solidFill>
                            <a:schemeClr val="bg1"/>
                          </a:solidFill>
                        </a:rPr>
                        <a:t>2.</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am aware of my strengths and weaknesses</a:t>
                      </a:r>
                    </a:p>
                  </a:txBody>
                  <a:tcPr>
                    <a:solidFill>
                      <a:schemeClr val="accent5">
                        <a:lumMod val="40000"/>
                        <a:lumOff val="60000"/>
                      </a:schemeClr>
                    </a:solidFill>
                  </a:tcPr>
                </a:tc>
                <a:extLst>
                  <a:ext uri="{0D108BD9-81ED-4DB2-BD59-A6C34878D82A}">
                    <a16:rowId xmlns:a16="http://schemas.microsoft.com/office/drawing/2014/main" xmlns="" val="2131289244"/>
                  </a:ext>
                </a:extLst>
              </a:tr>
              <a:tr h="425351">
                <a:tc>
                  <a:txBody>
                    <a:bodyPr/>
                    <a:lstStyle/>
                    <a:p>
                      <a:r>
                        <a:rPr lang="en-US" b="1" dirty="0">
                          <a:solidFill>
                            <a:schemeClr val="bg1"/>
                          </a:solidFill>
                        </a:rPr>
                        <a:t>3.</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recognize how my feelings affect my performance</a:t>
                      </a:r>
                    </a:p>
                  </a:txBody>
                  <a:tcPr>
                    <a:solidFill>
                      <a:schemeClr val="accent5">
                        <a:lumMod val="40000"/>
                        <a:lumOff val="60000"/>
                      </a:schemeClr>
                    </a:solidFill>
                  </a:tcPr>
                </a:tc>
                <a:extLst>
                  <a:ext uri="{0D108BD9-81ED-4DB2-BD59-A6C34878D82A}">
                    <a16:rowId xmlns:a16="http://schemas.microsoft.com/office/drawing/2014/main" xmlns="" val="2261855051"/>
                  </a:ext>
                </a:extLst>
              </a:tr>
              <a:tr h="425351">
                <a:tc>
                  <a:txBody>
                    <a:bodyPr/>
                    <a:lstStyle/>
                    <a:p>
                      <a:r>
                        <a:rPr lang="en-US" b="1" dirty="0">
                          <a:solidFill>
                            <a:schemeClr val="bg1"/>
                          </a:solidFill>
                        </a:rPr>
                        <a:t>4.</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manage my negative emotions well (I recover quickly when upset/stressed)</a:t>
                      </a:r>
                    </a:p>
                  </a:txBody>
                  <a:tcPr>
                    <a:solidFill>
                      <a:schemeClr val="accent5">
                        <a:lumMod val="40000"/>
                        <a:lumOff val="60000"/>
                      </a:schemeClr>
                    </a:solidFill>
                  </a:tcPr>
                </a:tc>
                <a:extLst>
                  <a:ext uri="{0D108BD9-81ED-4DB2-BD59-A6C34878D82A}">
                    <a16:rowId xmlns:a16="http://schemas.microsoft.com/office/drawing/2014/main" xmlns="" val="2042074718"/>
                  </a:ext>
                </a:extLst>
              </a:tr>
              <a:tr h="425351">
                <a:tc>
                  <a:txBody>
                    <a:bodyPr/>
                    <a:lstStyle/>
                    <a:p>
                      <a:r>
                        <a:rPr lang="en-US" b="1" dirty="0">
                          <a:solidFill>
                            <a:schemeClr val="bg1"/>
                          </a:solidFill>
                        </a:rPr>
                        <a:t>5.</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can keep my focus on goals and know the steps it takes to get there</a:t>
                      </a:r>
                    </a:p>
                  </a:txBody>
                  <a:tcPr>
                    <a:solidFill>
                      <a:schemeClr val="accent5">
                        <a:lumMod val="40000"/>
                        <a:lumOff val="60000"/>
                      </a:schemeClr>
                    </a:solidFill>
                  </a:tcPr>
                </a:tc>
                <a:extLst>
                  <a:ext uri="{0D108BD9-81ED-4DB2-BD59-A6C34878D82A}">
                    <a16:rowId xmlns:a16="http://schemas.microsoft.com/office/drawing/2014/main" xmlns="" val="3126531606"/>
                  </a:ext>
                </a:extLst>
              </a:tr>
              <a:tr h="425351">
                <a:tc>
                  <a:txBody>
                    <a:bodyPr/>
                    <a:lstStyle/>
                    <a:p>
                      <a:r>
                        <a:rPr lang="en-US" b="1" dirty="0">
                          <a:solidFill>
                            <a:schemeClr val="bg1"/>
                          </a:solidFill>
                        </a:rPr>
                        <a:t>6.</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welcome candid and constructive feedback</a:t>
                      </a:r>
                    </a:p>
                  </a:txBody>
                  <a:tcPr>
                    <a:solidFill>
                      <a:schemeClr val="accent5">
                        <a:lumMod val="40000"/>
                        <a:lumOff val="60000"/>
                      </a:schemeClr>
                    </a:solidFill>
                  </a:tcPr>
                </a:tc>
                <a:extLst>
                  <a:ext uri="{0D108BD9-81ED-4DB2-BD59-A6C34878D82A}">
                    <a16:rowId xmlns:a16="http://schemas.microsoft.com/office/drawing/2014/main" xmlns="" val="3634207039"/>
                  </a:ext>
                </a:extLst>
              </a:tr>
              <a:tr h="425351">
                <a:tc>
                  <a:txBody>
                    <a:bodyPr/>
                    <a:lstStyle/>
                    <a:p>
                      <a:r>
                        <a:rPr lang="en-US" b="1" dirty="0">
                          <a:solidFill>
                            <a:schemeClr val="bg1"/>
                          </a:solidFill>
                        </a:rPr>
                        <a:t>7.</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can usually sense the feelings of people I interact with</a:t>
                      </a:r>
                    </a:p>
                  </a:txBody>
                  <a:tcPr>
                    <a:solidFill>
                      <a:schemeClr val="accent5">
                        <a:lumMod val="40000"/>
                        <a:lumOff val="60000"/>
                      </a:schemeClr>
                    </a:solidFill>
                  </a:tcPr>
                </a:tc>
                <a:extLst>
                  <a:ext uri="{0D108BD9-81ED-4DB2-BD59-A6C34878D82A}">
                    <a16:rowId xmlns:a16="http://schemas.microsoft.com/office/drawing/2014/main" xmlns="" val="897806640"/>
                  </a:ext>
                </a:extLst>
              </a:tr>
              <a:tr h="425351">
                <a:tc>
                  <a:txBody>
                    <a:bodyPr/>
                    <a:lstStyle/>
                    <a:p>
                      <a:r>
                        <a:rPr lang="en-US" b="1" dirty="0">
                          <a:solidFill>
                            <a:schemeClr val="bg1"/>
                          </a:solidFill>
                        </a:rPr>
                        <a:t>8.</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use empathy to understand what others are saying and how they are saying it</a:t>
                      </a:r>
                    </a:p>
                  </a:txBody>
                  <a:tcPr>
                    <a:solidFill>
                      <a:schemeClr val="accent5">
                        <a:lumMod val="40000"/>
                        <a:lumOff val="60000"/>
                      </a:schemeClr>
                    </a:solidFill>
                  </a:tcPr>
                </a:tc>
                <a:extLst>
                  <a:ext uri="{0D108BD9-81ED-4DB2-BD59-A6C34878D82A}">
                    <a16:rowId xmlns:a16="http://schemas.microsoft.com/office/drawing/2014/main" xmlns="" val="2581392006"/>
                  </a:ext>
                </a:extLst>
              </a:tr>
              <a:tr h="425351">
                <a:tc>
                  <a:txBody>
                    <a:bodyPr/>
                    <a:lstStyle/>
                    <a:p>
                      <a:r>
                        <a:rPr lang="en-US" b="1" dirty="0">
                          <a:solidFill>
                            <a:schemeClr val="bg1"/>
                          </a:solidFill>
                        </a:rPr>
                        <a:t>9.</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pay attention to what others are saying and how they are saying it</a:t>
                      </a:r>
                    </a:p>
                  </a:txBody>
                  <a:tcPr>
                    <a:solidFill>
                      <a:schemeClr val="accent5">
                        <a:lumMod val="40000"/>
                        <a:lumOff val="60000"/>
                      </a:schemeClr>
                    </a:solidFill>
                  </a:tcPr>
                </a:tc>
                <a:extLst>
                  <a:ext uri="{0D108BD9-81ED-4DB2-BD59-A6C34878D82A}">
                    <a16:rowId xmlns:a16="http://schemas.microsoft.com/office/drawing/2014/main" xmlns="" val="121919833"/>
                  </a:ext>
                </a:extLst>
              </a:tr>
              <a:tr h="425351">
                <a:tc>
                  <a:txBody>
                    <a:bodyPr/>
                    <a:lstStyle/>
                    <a:p>
                      <a:r>
                        <a:rPr lang="en-US" b="1" dirty="0">
                          <a:solidFill>
                            <a:schemeClr val="bg1"/>
                          </a:solidFill>
                        </a:rPr>
                        <a:t>10.</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can persuade people easily (use my influence effectively)</a:t>
                      </a:r>
                    </a:p>
                  </a:txBody>
                  <a:tcPr>
                    <a:solidFill>
                      <a:schemeClr val="accent5">
                        <a:lumMod val="40000"/>
                        <a:lumOff val="60000"/>
                      </a:schemeClr>
                    </a:solidFill>
                  </a:tcPr>
                </a:tc>
                <a:extLst>
                  <a:ext uri="{0D108BD9-81ED-4DB2-BD59-A6C34878D82A}">
                    <a16:rowId xmlns:a16="http://schemas.microsoft.com/office/drawing/2014/main" xmlns="" val="2653165006"/>
                  </a:ext>
                </a:extLst>
              </a:tr>
              <a:tr h="425351">
                <a:tc>
                  <a:txBody>
                    <a:bodyPr/>
                    <a:lstStyle/>
                    <a:p>
                      <a:r>
                        <a:rPr lang="en-US" b="1" dirty="0">
                          <a:solidFill>
                            <a:schemeClr val="bg1"/>
                          </a:solidFill>
                        </a:rPr>
                        <a:t>11.</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can guide a negotiation to a satisfactory agreement</a:t>
                      </a:r>
                    </a:p>
                  </a:txBody>
                  <a:tcPr>
                    <a:solidFill>
                      <a:schemeClr val="accent5">
                        <a:lumMod val="40000"/>
                        <a:lumOff val="60000"/>
                      </a:schemeClr>
                    </a:solidFill>
                  </a:tcPr>
                </a:tc>
                <a:extLst>
                  <a:ext uri="{0D108BD9-81ED-4DB2-BD59-A6C34878D82A}">
                    <a16:rowId xmlns:a16="http://schemas.microsoft.com/office/drawing/2014/main" xmlns="" val="2939160187"/>
                  </a:ext>
                </a:extLst>
              </a:tr>
              <a:tr h="425351">
                <a:tc>
                  <a:txBody>
                    <a:bodyPr/>
                    <a:lstStyle/>
                    <a:p>
                      <a:r>
                        <a:rPr lang="en-US" b="1" dirty="0">
                          <a:solidFill>
                            <a:schemeClr val="bg1"/>
                          </a:solidFill>
                        </a:rPr>
                        <a:t>12.</a:t>
                      </a:r>
                    </a:p>
                  </a:txBody>
                  <a:tcPr>
                    <a:solidFill>
                      <a:schemeClr val="accent5">
                        <a:lumMod val="40000"/>
                        <a:lumOff val="60000"/>
                      </a:schemeClr>
                    </a:solidFill>
                  </a:tcPr>
                </a:tc>
                <a:tc>
                  <a:txBody>
                    <a:bodyPr/>
                    <a:lstStyle/>
                    <a:p>
                      <a:endParaRPr lang="en-US" b="1" dirty="0">
                        <a:solidFill>
                          <a:schemeClr val="bg1"/>
                        </a:solidFill>
                      </a:endParaRPr>
                    </a:p>
                  </a:txBody>
                  <a:tcPr>
                    <a:solidFill>
                      <a:schemeClr val="accent5">
                        <a:lumMod val="40000"/>
                        <a:lumOff val="60000"/>
                      </a:schemeClr>
                    </a:solidFill>
                  </a:tcPr>
                </a:tc>
                <a:tc>
                  <a:txBody>
                    <a:bodyPr/>
                    <a:lstStyle/>
                    <a:p>
                      <a:r>
                        <a:rPr lang="en-US" sz="2200" b="1" dirty="0">
                          <a:solidFill>
                            <a:schemeClr val="bg1"/>
                          </a:solidFill>
                        </a:rPr>
                        <a:t>I can effectively foster teamwork and help settle conflicts</a:t>
                      </a:r>
                    </a:p>
                  </a:txBody>
                  <a:tcPr>
                    <a:solidFill>
                      <a:schemeClr val="accent5">
                        <a:lumMod val="40000"/>
                        <a:lumOff val="60000"/>
                      </a:schemeClr>
                    </a:solidFill>
                  </a:tcPr>
                </a:tc>
                <a:extLst>
                  <a:ext uri="{0D108BD9-81ED-4DB2-BD59-A6C34878D82A}">
                    <a16:rowId xmlns:a16="http://schemas.microsoft.com/office/drawing/2014/main" xmlns="" val="2022623354"/>
                  </a:ext>
                </a:extLst>
              </a:tr>
            </a:tbl>
          </a:graphicData>
        </a:graphic>
      </p:graphicFrame>
      <p:sp>
        <p:nvSpPr>
          <p:cNvPr id="5" name="TextBox 4">
            <a:extLst>
              <a:ext uri="{FF2B5EF4-FFF2-40B4-BE49-F238E27FC236}">
                <a16:creationId xmlns:a16="http://schemas.microsoft.com/office/drawing/2014/main" xmlns="" id="{B79A40F4-15AA-490D-8E15-6961E115A53B}"/>
              </a:ext>
            </a:extLst>
          </p:cNvPr>
          <p:cNvSpPr txBox="1"/>
          <p:nvPr/>
        </p:nvSpPr>
        <p:spPr>
          <a:xfrm>
            <a:off x="1424609" y="1099554"/>
            <a:ext cx="10250556" cy="461665"/>
          </a:xfrm>
          <a:prstGeom prst="rect">
            <a:avLst/>
          </a:prstGeom>
          <a:noFill/>
        </p:spPr>
        <p:txBody>
          <a:bodyPr wrap="square" rtlCol="0">
            <a:spAutoFit/>
          </a:bodyPr>
          <a:lstStyle/>
          <a:p>
            <a:r>
              <a:rPr lang="en-US" sz="2400" dirty="0"/>
              <a:t>0 = Never    1 = Almost Never   2 = Rarely   3 = Sometimes  4 = Often   5 = Always</a:t>
            </a:r>
          </a:p>
        </p:txBody>
      </p:sp>
    </p:spTree>
    <p:extLst>
      <p:ext uri="{BB962C8B-B14F-4D97-AF65-F5344CB8AC3E}">
        <p14:creationId xmlns:p14="http://schemas.microsoft.com/office/powerpoint/2010/main" val="460219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xmlns="" id="{6BD9F2A0-EDCE-44CC-8D95-54C6A8E84FD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a:stretch/>
        </p:blipFill>
        <p:spPr bwMode="auto">
          <a:xfrm>
            <a:off x="2667016" y="857258"/>
            <a:ext cx="6857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D7420EE-DC6A-473B-9BE3-76922CCE84B7}"/>
              </a:ext>
            </a:extLst>
          </p:cNvPr>
          <p:cNvSpPr txBox="1"/>
          <p:nvPr/>
        </p:nvSpPr>
        <p:spPr>
          <a:xfrm>
            <a:off x="5134886" y="1757364"/>
            <a:ext cx="3879659" cy="3343272"/>
          </a:xfrm>
          <a:prstGeom prst="rect">
            <a:avLst/>
          </a:prstGeom>
        </p:spPr>
        <p:txBody>
          <a:bodyPr vert="horz" lIns="68580" tIns="34290" rIns="68580" bIns="34290" rtlCol="0" anchor="ctr">
            <a:normAutofit/>
          </a:bodyPr>
          <a:lstStyle/>
          <a:p>
            <a:pPr defTabSz="685800">
              <a:lnSpc>
                <a:spcPct val="90000"/>
              </a:lnSpc>
              <a:spcAft>
                <a:spcPts val="450"/>
              </a:spcAft>
            </a:pPr>
            <a:r>
              <a:rPr lang="en-US" sz="5250" b="1">
                <a:solidFill>
                  <a:srgbClr val="FFFFFF"/>
                </a:solidFill>
                <a:latin typeface="Calibri Light"/>
              </a:rPr>
              <a:t>$86,400</a:t>
            </a:r>
          </a:p>
        </p:txBody>
      </p:sp>
    </p:spTree>
    <p:extLst>
      <p:ext uri="{BB962C8B-B14F-4D97-AF65-F5344CB8AC3E}">
        <p14:creationId xmlns:p14="http://schemas.microsoft.com/office/powerpoint/2010/main" val="170015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anaging energy imag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089" b="6359"/>
          <a:stretch/>
        </p:blipFill>
        <p:spPr bwMode="auto">
          <a:xfrm>
            <a:off x="2381945" y="643467"/>
            <a:ext cx="7428111"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72948" y="6304936"/>
            <a:ext cx="3517491" cy="369332"/>
          </a:xfrm>
          <a:prstGeom prst="rect">
            <a:avLst/>
          </a:prstGeom>
          <a:noFill/>
        </p:spPr>
        <p:txBody>
          <a:bodyPr wrap="square" rtlCol="0">
            <a:spAutoFit/>
          </a:bodyPr>
          <a:lstStyle/>
          <a:p>
            <a:r>
              <a:rPr lang="en-US" dirty="0"/>
              <a:t>Source: Harvard Business Review</a:t>
            </a:r>
          </a:p>
        </p:txBody>
      </p:sp>
    </p:spTree>
    <p:extLst>
      <p:ext uri="{BB962C8B-B14F-4D97-AF65-F5344CB8AC3E}">
        <p14:creationId xmlns:p14="http://schemas.microsoft.com/office/powerpoint/2010/main" val="4185814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48" y="129560"/>
            <a:ext cx="12024851" cy="7030782"/>
          </a:xfrm>
        </p:spPr>
        <p:txBody>
          <a:bodyPr>
            <a:normAutofit/>
          </a:bodyPr>
          <a:lstStyle/>
          <a:p>
            <a:pPr marL="0" indent="0">
              <a:buNone/>
            </a:pPr>
            <a:r>
              <a:rPr lang="en-US" b="1" dirty="0"/>
              <a:t>BODY</a:t>
            </a:r>
            <a:endParaRPr lang="en-US" dirty="0"/>
          </a:p>
          <a:p>
            <a:pPr lvl="0">
              <a:buFont typeface="Wingdings" panose="05000000000000000000" pitchFamily="2" charset="2"/>
              <a:buChar char="q"/>
            </a:pPr>
            <a:r>
              <a:rPr lang="en-US" sz="2400" dirty="0"/>
              <a:t>I don’t regularly get at least 7 or 8 hours of sleep and I often wake up feeling tired</a:t>
            </a:r>
          </a:p>
          <a:p>
            <a:pPr lvl="0">
              <a:buFont typeface="Wingdings" panose="05000000000000000000" pitchFamily="2" charset="2"/>
              <a:buChar char="q"/>
            </a:pPr>
            <a:r>
              <a:rPr lang="en-US" sz="2400" dirty="0"/>
              <a:t>I frequently skip breakfast or settle for something that is not nutritious</a:t>
            </a:r>
          </a:p>
          <a:p>
            <a:pPr lvl="0">
              <a:buFont typeface="Wingdings" panose="05000000000000000000" pitchFamily="2" charset="2"/>
              <a:buChar char="q"/>
            </a:pPr>
            <a:r>
              <a:rPr lang="en-US" sz="2400" dirty="0"/>
              <a:t>I don’t work out at least 3 times a week</a:t>
            </a:r>
          </a:p>
          <a:p>
            <a:pPr lvl="0">
              <a:buFont typeface="Wingdings" panose="05000000000000000000" pitchFamily="2" charset="2"/>
              <a:buChar char="q"/>
            </a:pPr>
            <a:r>
              <a:rPr lang="en-US" sz="2400" dirty="0"/>
              <a:t>I don’t take regular breaks during the day to renew and recharge…I often eat lunch at my desk if I eat at all.</a:t>
            </a:r>
          </a:p>
          <a:p>
            <a:pPr marL="0" indent="0">
              <a:buNone/>
            </a:pPr>
            <a:r>
              <a:rPr lang="en-US" b="1" dirty="0"/>
              <a:t>MIND</a:t>
            </a:r>
            <a:endParaRPr lang="en-US" dirty="0"/>
          </a:p>
          <a:p>
            <a:pPr lvl="0">
              <a:buFont typeface="Wingdings" panose="05000000000000000000" pitchFamily="2" charset="2"/>
              <a:buChar char="q"/>
            </a:pPr>
            <a:r>
              <a:rPr lang="en-US" dirty="0"/>
              <a:t>I have difficulty focusing on one thing at a time and am easily distracted during the day…especially by email</a:t>
            </a:r>
          </a:p>
          <a:p>
            <a:pPr lvl="0">
              <a:buFont typeface="Wingdings" panose="05000000000000000000" pitchFamily="2" charset="2"/>
              <a:buChar char="q"/>
            </a:pPr>
            <a:r>
              <a:rPr lang="en-US" dirty="0"/>
              <a:t>I spend much of my day reacting to immediate crises and demands rather than focusing on activities with linger term value  and high leverage</a:t>
            </a:r>
          </a:p>
          <a:p>
            <a:pPr lvl="0">
              <a:buFont typeface="Wingdings" panose="05000000000000000000" pitchFamily="2" charset="2"/>
              <a:buChar char="q"/>
            </a:pPr>
            <a:r>
              <a:rPr lang="en-US" dirty="0"/>
              <a:t>I don’t take enough time for reflection, strategizing and creative thinking</a:t>
            </a:r>
          </a:p>
          <a:p>
            <a:pPr lvl="0">
              <a:buFont typeface="Wingdings" panose="05000000000000000000" pitchFamily="2" charset="2"/>
              <a:buChar char="q"/>
            </a:pPr>
            <a:r>
              <a:rPr lang="en-US" dirty="0"/>
              <a:t>I work in the evenings or on weekends and almost take an email free vacation</a:t>
            </a:r>
          </a:p>
          <a:p>
            <a:pPr lvl="0">
              <a:buFont typeface="Wingdings" panose="05000000000000000000" pitchFamily="2" charset="2"/>
              <a:buChar char="q"/>
            </a:pPr>
            <a:endParaRPr lang="en-US" dirty="0"/>
          </a:p>
          <a:p>
            <a:pPr lvl="0">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650407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6DB7ADBC-26DA-450D-A8BF-E1ACCB466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234"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5692FB99-428A-4151-9665-80E56EF03D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9870" y="1"/>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5E3C0EDB-60D3-4CEF-8B80-C6D01E08D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6216"/>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4B306978-A26E-4AC4-9EAA-BD29BD476A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120244"/>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0C269CE-FB56-4D68-8CFB-1CFD5F3505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59837" y="495702"/>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A6ED7E7F-75F7-4581-A930-C4DEBC2A8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24429" y="660294"/>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C3AC9E9-0BCC-4B6D-8D0C-AB9DF970DD64}"/>
              </a:ext>
            </a:extLst>
          </p:cNvPr>
          <p:cNvSpPr>
            <a:spLocks noGrp="1"/>
          </p:cNvSpPr>
          <p:nvPr>
            <p:ph type="ctrTitle"/>
          </p:nvPr>
        </p:nvSpPr>
        <p:spPr>
          <a:xfrm>
            <a:off x="6789743" y="2530063"/>
            <a:ext cx="4996329" cy="1936752"/>
          </a:xfrm>
        </p:spPr>
        <p:txBody>
          <a:bodyPr>
            <a:normAutofit/>
          </a:bodyPr>
          <a:lstStyle/>
          <a:p>
            <a:r>
              <a:rPr lang="en-US" sz="5600">
                <a:solidFill>
                  <a:srgbClr val="FFFFFF"/>
                </a:solidFill>
              </a:rPr>
              <a:t>Generational Communication</a:t>
            </a:r>
          </a:p>
        </p:txBody>
      </p:sp>
      <p:sp>
        <p:nvSpPr>
          <p:cNvPr id="3" name="Subtitle 2">
            <a:extLst>
              <a:ext uri="{FF2B5EF4-FFF2-40B4-BE49-F238E27FC236}">
                <a16:creationId xmlns:a16="http://schemas.microsoft.com/office/drawing/2014/main" xmlns="" id="{D1C98079-9FB2-4F78-8326-496F08B0EDBF}"/>
              </a:ext>
            </a:extLst>
          </p:cNvPr>
          <p:cNvSpPr>
            <a:spLocks noGrp="1"/>
          </p:cNvSpPr>
          <p:nvPr>
            <p:ph type="subTitle" idx="1"/>
          </p:nvPr>
        </p:nvSpPr>
        <p:spPr>
          <a:xfrm>
            <a:off x="6789743" y="4632160"/>
            <a:ext cx="4996328" cy="1068293"/>
          </a:xfrm>
        </p:spPr>
        <p:txBody>
          <a:bodyPr>
            <a:normAutofit/>
          </a:bodyPr>
          <a:lstStyle/>
          <a:p>
            <a:r>
              <a:rPr lang="en-US" dirty="0">
                <a:solidFill>
                  <a:srgbClr val="FFFFFF"/>
                </a:solidFill>
              </a:rPr>
              <a:t>From Traditionalists to Linksters</a:t>
            </a:r>
            <a:endParaRPr lang="en-US">
              <a:solidFill>
                <a:srgbClr val="FFFFFF"/>
              </a:solidFill>
            </a:endParaRPr>
          </a:p>
        </p:txBody>
      </p:sp>
    </p:spTree>
    <p:extLst>
      <p:ext uri="{BB962C8B-B14F-4D97-AF65-F5344CB8AC3E}">
        <p14:creationId xmlns:p14="http://schemas.microsoft.com/office/powerpoint/2010/main" val="2867609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C0A5E-CC8F-435D-A0BC-F206366C3603}"/>
              </a:ext>
            </a:extLst>
          </p:cNvPr>
          <p:cNvSpPr>
            <a:spLocks noGrp="1"/>
          </p:cNvSpPr>
          <p:nvPr>
            <p:ph type="title"/>
          </p:nvPr>
        </p:nvSpPr>
        <p:spPr>
          <a:xfrm>
            <a:off x="1810711" y="236982"/>
            <a:ext cx="7252173" cy="1609344"/>
          </a:xfrm>
        </p:spPr>
        <p:txBody>
          <a:bodyPr>
            <a:normAutofit/>
          </a:bodyPr>
          <a:lstStyle/>
          <a:p>
            <a:r>
              <a:rPr lang="en-US" sz="4200" dirty="0"/>
              <a:t>Engaging with each Generation</a:t>
            </a:r>
          </a:p>
        </p:txBody>
      </p:sp>
      <p:graphicFrame>
        <p:nvGraphicFramePr>
          <p:cNvPr id="9" name="Content Placeholder 2">
            <a:extLst>
              <a:ext uri="{FF2B5EF4-FFF2-40B4-BE49-F238E27FC236}">
                <a16:creationId xmlns:a16="http://schemas.microsoft.com/office/drawing/2014/main" xmlns="" id="{4BCD28F7-AF0B-47F3-8F38-F38AE363E580}"/>
              </a:ext>
            </a:extLst>
          </p:cNvPr>
          <p:cNvGraphicFramePr>
            <a:graphicFrameLocks noGrp="1"/>
          </p:cNvGraphicFramePr>
          <p:nvPr>
            <p:ph idx="1"/>
            <p:extLst>
              <p:ext uri="{D42A27DB-BD31-4B8C-83A1-F6EECF244321}">
                <p14:modId xmlns:p14="http://schemas.microsoft.com/office/powerpoint/2010/main" val="2943384426"/>
              </p:ext>
            </p:extLst>
          </p:nvPr>
        </p:nvGraphicFramePr>
        <p:xfrm>
          <a:off x="1135627" y="1673942"/>
          <a:ext cx="10205884" cy="5184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538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9F38F21-F062-490A-BB59-36E940FA5748}"/>
              </a:ext>
            </a:extLst>
          </p:cNvPr>
          <p:cNvPicPr>
            <a:picLocks noChangeAspect="1"/>
          </p:cNvPicPr>
          <p:nvPr/>
        </p:nvPicPr>
        <p:blipFill rotWithShape="1">
          <a:blip r:embed="rId3">
            <a:extLst>
              <a:ext uri="{28A0092B-C50C-407E-A947-70E740481C1C}">
                <a14:useLocalDpi xmlns:a14="http://schemas.microsoft.com/office/drawing/2010/main" val="0"/>
              </a:ext>
            </a:extLst>
          </a:blip>
          <a:srcRect t="9766" b="15234"/>
          <a:stretch/>
        </p:blipFill>
        <p:spPr>
          <a:xfrm>
            <a:off x="20" y="10"/>
            <a:ext cx="12191980" cy="6857990"/>
          </a:xfrm>
          <a:prstGeom prst="rect">
            <a:avLst/>
          </a:prstGeom>
        </p:spPr>
      </p:pic>
    </p:spTree>
    <p:extLst>
      <p:ext uri="{BB962C8B-B14F-4D97-AF65-F5344CB8AC3E}">
        <p14:creationId xmlns:p14="http://schemas.microsoft.com/office/powerpoint/2010/main" val="285084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DE2AB5C-B395-4AC7-A6F1-2B73FD065573}"/>
              </a:ext>
            </a:extLst>
          </p:cNvPr>
          <p:cNvSpPr>
            <a:spLocks noGrp="1"/>
          </p:cNvSpPr>
          <p:nvPr>
            <p:ph type="title"/>
          </p:nvPr>
        </p:nvSpPr>
        <p:spPr>
          <a:xfrm>
            <a:off x="674237" y="914400"/>
            <a:ext cx="3657600" cy="2887579"/>
          </a:xfrm>
        </p:spPr>
        <p:txBody>
          <a:bodyPr vert="horz" lIns="91440" tIns="45720" rIns="91440" bIns="45720" rtlCol="0" anchor="b">
            <a:normAutofit fontScale="90000"/>
          </a:bodyPr>
          <a:lstStyle/>
          <a:p>
            <a:pPr algn="ctr"/>
            <a:r>
              <a:rPr lang="en-US" sz="4000" kern="1200" dirty="0">
                <a:solidFill>
                  <a:srgbClr val="FFFFFF"/>
                </a:solidFill>
                <a:effectLst>
                  <a:outerShdw blurRad="38100" dist="38100" dir="2700000" algn="tl">
                    <a:srgbClr val="000000">
                      <a:alpha val="43137"/>
                    </a:srgbClr>
                  </a:outerShdw>
                </a:effectLst>
                <a:latin typeface="+mj-lt"/>
                <a:ea typeface="+mj-ea"/>
                <a:cs typeface="+mj-cs"/>
              </a:rPr>
              <a:t>How I Approached Leadership Development </a:t>
            </a:r>
            <a:br>
              <a:rPr lang="en-US" sz="4000" kern="1200" dirty="0">
                <a:solidFill>
                  <a:srgbClr val="FFFFFF"/>
                </a:solidFill>
                <a:effectLst>
                  <a:outerShdw blurRad="38100" dist="38100" dir="2700000" algn="tl">
                    <a:srgbClr val="000000">
                      <a:alpha val="43137"/>
                    </a:srgbClr>
                  </a:outerShdw>
                </a:effectLst>
                <a:latin typeface="+mj-lt"/>
                <a:ea typeface="+mj-ea"/>
                <a:cs typeface="+mj-cs"/>
              </a:rPr>
            </a:br>
            <a:r>
              <a:rPr lang="en-US" sz="4000" kern="1200" dirty="0">
                <a:solidFill>
                  <a:srgbClr val="FFFFFF"/>
                </a:solidFill>
                <a:effectLst>
                  <a:outerShdw blurRad="38100" dist="38100" dir="2700000" algn="tl">
                    <a:srgbClr val="000000">
                      <a:alpha val="43137"/>
                    </a:srgbClr>
                  </a:outerShdw>
                </a:effectLst>
                <a:latin typeface="+mj-lt"/>
                <a:ea typeface="+mj-ea"/>
                <a:cs typeface="+mj-cs"/>
              </a:rPr>
              <a:t>in my </a:t>
            </a:r>
            <a:br>
              <a:rPr lang="en-US" sz="4000" kern="1200" dirty="0">
                <a:solidFill>
                  <a:srgbClr val="FFFFFF"/>
                </a:solidFill>
                <a:effectLst>
                  <a:outerShdw blurRad="38100" dist="38100" dir="2700000" algn="tl">
                    <a:srgbClr val="000000">
                      <a:alpha val="43137"/>
                    </a:srgbClr>
                  </a:outerShdw>
                </a:effectLst>
                <a:latin typeface="+mj-lt"/>
                <a:ea typeface="+mj-ea"/>
                <a:cs typeface="+mj-cs"/>
              </a:rPr>
            </a:br>
            <a:r>
              <a:rPr lang="en-US" sz="4000" kern="1200" dirty="0">
                <a:solidFill>
                  <a:srgbClr val="FFFFFF"/>
                </a:solidFill>
                <a:effectLst>
                  <a:outerShdw blurRad="38100" dist="38100" dir="2700000" algn="tl">
                    <a:srgbClr val="000000">
                      <a:alpha val="43137"/>
                    </a:srgbClr>
                  </a:outerShdw>
                </a:effectLst>
                <a:latin typeface="+mj-lt"/>
                <a:ea typeface="+mj-ea"/>
                <a:cs typeface="+mj-cs"/>
              </a:rPr>
              <a:t>Personal Life…</a:t>
            </a:r>
          </a:p>
        </p:txBody>
      </p:sp>
      <p:cxnSp>
        <p:nvCxnSpPr>
          <p:cNvPr id="15" name="Straight Connector 14">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2" descr="Image result for leadership images">
            <a:extLst>
              <a:ext uri="{FF2B5EF4-FFF2-40B4-BE49-F238E27FC236}">
                <a16:creationId xmlns:a16="http://schemas.microsoft.com/office/drawing/2014/main" xmlns="" id="{DE24177F-A4FF-46E4-965B-573CFB7EF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786" y="492573"/>
            <a:ext cx="6357617"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6845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what why how images">
            <a:extLst>
              <a:ext uri="{FF2B5EF4-FFF2-40B4-BE49-F238E27FC236}">
                <a16:creationId xmlns:a16="http://schemas.microsoft.com/office/drawing/2014/main" xmlns="" id="{23666D8B-E42D-4274-B278-D8494D8CCC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691" y="-15238"/>
            <a:ext cx="6725281" cy="6873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D7003F8-5F82-4F0A-ADD8-CAD3C6FAC927}"/>
              </a:ext>
            </a:extLst>
          </p:cNvPr>
          <p:cNvSpPr txBox="1"/>
          <p:nvPr/>
        </p:nvSpPr>
        <p:spPr>
          <a:xfrm>
            <a:off x="6908144" y="648928"/>
            <a:ext cx="4796176" cy="2246769"/>
          </a:xfrm>
          <a:prstGeom prst="rect">
            <a:avLst/>
          </a:prstGeom>
          <a:noFill/>
        </p:spPr>
        <p:txBody>
          <a:bodyPr wrap="square" rtlCol="0">
            <a:spAutoFit/>
          </a:bodyPr>
          <a:lstStyle/>
          <a:p>
            <a:r>
              <a:rPr lang="en-US" sz="2800" b="1" dirty="0">
                <a:solidFill>
                  <a:srgbClr val="FF0000"/>
                </a:solidFill>
              </a:rPr>
              <a:t>do we mean by leadership?</a:t>
            </a:r>
          </a:p>
          <a:p>
            <a:endParaRPr lang="en-US" sz="2800" dirty="0"/>
          </a:p>
          <a:p>
            <a:endParaRPr lang="en-US" sz="2800" dirty="0"/>
          </a:p>
          <a:p>
            <a:endParaRPr lang="en-US" sz="2800" dirty="0"/>
          </a:p>
          <a:p>
            <a:endParaRPr lang="en-US" sz="2800" dirty="0"/>
          </a:p>
        </p:txBody>
      </p:sp>
      <p:sp>
        <p:nvSpPr>
          <p:cNvPr id="2" name="Rectangle 1"/>
          <p:cNvSpPr/>
          <p:nvPr/>
        </p:nvSpPr>
        <p:spPr>
          <a:xfrm>
            <a:off x="272845" y="1924665"/>
            <a:ext cx="6378678" cy="42991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31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CC52B8-401A-4B6A-980C-84E73212FCB7}"/>
              </a:ext>
            </a:extLst>
          </p:cNvPr>
          <p:cNvSpPr>
            <a:spLocks noGrp="1"/>
          </p:cNvSpPr>
          <p:nvPr>
            <p:ph idx="1"/>
          </p:nvPr>
        </p:nvSpPr>
        <p:spPr>
          <a:xfrm>
            <a:off x="508254" y="1536290"/>
            <a:ext cx="3651466" cy="3785419"/>
          </a:xfrm>
        </p:spPr>
        <p:txBody>
          <a:bodyPr>
            <a:normAutofit/>
          </a:bodyPr>
          <a:lstStyle/>
          <a:p>
            <a:pPr marL="0" indent="0">
              <a:buNone/>
            </a:pPr>
            <a:r>
              <a:rPr lang="en-US" sz="3600" dirty="0"/>
              <a:t>…it is a </a:t>
            </a:r>
            <a:r>
              <a:rPr lang="en-US" sz="3600" b="1" dirty="0"/>
              <a:t>set of behaviors </a:t>
            </a:r>
            <a:r>
              <a:rPr lang="en-US" sz="3600" dirty="0"/>
              <a:t>that inspires and </a:t>
            </a:r>
            <a:r>
              <a:rPr lang="en-US" sz="3600" b="1" dirty="0"/>
              <a:t>motivates those around you to act</a:t>
            </a:r>
          </a:p>
          <a:p>
            <a:endParaRPr lang="en-US" sz="1800" dirty="0"/>
          </a:p>
          <a:p>
            <a:endParaRPr lang="en-US" sz="1800" dirty="0"/>
          </a:p>
        </p:txBody>
      </p:sp>
      <p:pic>
        <p:nvPicPr>
          <p:cNvPr id="5" name="Picture 4">
            <a:extLst>
              <a:ext uri="{FF2B5EF4-FFF2-40B4-BE49-F238E27FC236}">
                <a16:creationId xmlns:a16="http://schemas.microsoft.com/office/drawing/2014/main" xmlns="" id="{89637EF2-8E43-4539-B9BA-E05C29DD84BE}"/>
              </a:ext>
            </a:extLst>
          </p:cNvPr>
          <p:cNvPicPr>
            <a:picLocks noChangeAspect="1"/>
          </p:cNvPicPr>
          <p:nvPr/>
        </p:nvPicPr>
        <p:blipFill rotWithShape="1">
          <a:blip r:embed="rId3">
            <a:extLst>
              <a:ext uri="{28A0092B-C50C-407E-A947-70E740481C1C}">
                <a14:useLocalDpi xmlns:a14="http://schemas.microsoft.com/office/drawing/2010/main" val="0"/>
              </a:ext>
            </a:extLst>
          </a:blip>
          <a:srcRect l="11347" r="14865" b="2"/>
          <a:stretch/>
        </p:blipFill>
        <p:spPr>
          <a:xfrm>
            <a:off x="4639056" y="10"/>
            <a:ext cx="7552944" cy="6857990"/>
          </a:xfrm>
          <a:prstGeom prst="rect">
            <a:avLst/>
          </a:prstGeom>
          <a:effectLst/>
        </p:spPr>
      </p:pic>
    </p:spTree>
    <p:extLst>
      <p:ext uri="{BB962C8B-B14F-4D97-AF65-F5344CB8AC3E}">
        <p14:creationId xmlns:p14="http://schemas.microsoft.com/office/powerpoint/2010/main" val="336896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versus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9588" y="143205"/>
            <a:ext cx="9161352" cy="654382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462618" y="2541494"/>
            <a:ext cx="1936376" cy="207084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0460" y="2084294"/>
            <a:ext cx="3348534" cy="252804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33CC"/>
                </a:solidFill>
              </a:rPr>
              <a:t>Leadership</a:t>
            </a:r>
          </a:p>
        </p:txBody>
      </p:sp>
      <p:sp>
        <p:nvSpPr>
          <p:cNvPr id="8" name="Oval 7"/>
          <p:cNvSpPr/>
          <p:nvPr/>
        </p:nvSpPr>
        <p:spPr>
          <a:xfrm>
            <a:off x="6681020" y="2151092"/>
            <a:ext cx="3539613" cy="252804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rPr>
              <a:t>Management</a:t>
            </a:r>
          </a:p>
        </p:txBody>
      </p:sp>
    </p:spTree>
    <p:extLst>
      <p:ext uri="{BB962C8B-B14F-4D97-AF65-F5344CB8AC3E}">
        <p14:creationId xmlns:p14="http://schemas.microsoft.com/office/powerpoint/2010/main" val="91506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F5118-124B-41D3-BCBF-AE57B9DEF31A}"/>
              </a:ext>
            </a:extLst>
          </p:cNvPr>
          <p:cNvSpPr>
            <a:spLocks noGrp="1"/>
          </p:cNvSpPr>
          <p:nvPr>
            <p:ph type="title"/>
          </p:nvPr>
        </p:nvSpPr>
        <p:spPr>
          <a:xfrm>
            <a:off x="529724" y="156381"/>
            <a:ext cx="11745124" cy="1325563"/>
          </a:xfrm>
        </p:spPr>
        <p:txBody>
          <a:bodyPr/>
          <a:lstStyle/>
          <a:p>
            <a:r>
              <a:rPr lang="en-US" dirty="0">
                <a:effectLst>
                  <a:outerShdw blurRad="38100" dist="38100" dir="2700000" algn="tl">
                    <a:srgbClr val="000000">
                      <a:alpha val="43137"/>
                    </a:srgbClr>
                  </a:outerShdw>
                </a:effectLst>
              </a:rPr>
              <a:t>Leadership vs Management: Is there a difference?</a:t>
            </a:r>
          </a:p>
        </p:txBody>
      </p:sp>
      <p:sp>
        <p:nvSpPr>
          <p:cNvPr id="3" name="Content Placeholder 2">
            <a:extLst>
              <a:ext uri="{FF2B5EF4-FFF2-40B4-BE49-F238E27FC236}">
                <a16:creationId xmlns:a16="http://schemas.microsoft.com/office/drawing/2014/main" xmlns="" id="{76BAD9F1-26A0-4916-82BD-ECC3B434D5E0}"/>
              </a:ext>
            </a:extLst>
          </p:cNvPr>
          <p:cNvSpPr>
            <a:spLocks noGrp="1"/>
          </p:cNvSpPr>
          <p:nvPr>
            <p:ph idx="1"/>
          </p:nvPr>
        </p:nvSpPr>
        <p:spPr/>
        <p:txBody>
          <a:bodyPr/>
          <a:lstStyle/>
          <a:p>
            <a:pPr marL="0" indent="0">
              <a:buNone/>
            </a:pPr>
            <a:r>
              <a:rPr lang="en-US" dirty="0"/>
              <a:t>Management = the PRESENT</a:t>
            </a:r>
          </a:p>
          <a:p>
            <a:pPr>
              <a:buClr>
                <a:srgbClr val="FFC000"/>
              </a:buClr>
              <a:buFont typeface="Wingdings" panose="05000000000000000000" pitchFamily="2" charset="2"/>
              <a:buChar char="|"/>
            </a:pPr>
            <a:r>
              <a:rPr lang="en-US" dirty="0"/>
              <a:t>keep things stable, make decisions according to a plan, maintain status quo</a:t>
            </a:r>
          </a:p>
          <a:p>
            <a:endParaRPr lang="en-US" dirty="0"/>
          </a:p>
          <a:p>
            <a:pPr marL="0" indent="0">
              <a:buNone/>
            </a:pPr>
            <a:r>
              <a:rPr lang="en-US" dirty="0"/>
              <a:t>Leadership = the FUTURE</a:t>
            </a:r>
          </a:p>
          <a:p>
            <a:pPr>
              <a:buClr>
                <a:srgbClr val="FFC000"/>
              </a:buClr>
              <a:buFont typeface="Wingdings" panose="05000000000000000000" pitchFamily="2" charset="2"/>
              <a:buChar char="|"/>
            </a:pPr>
            <a:r>
              <a:rPr lang="en-US" dirty="0"/>
              <a:t>create discomfort, action happens because of a vision</a:t>
            </a:r>
          </a:p>
          <a:p>
            <a:endParaRPr lang="en-US" dirty="0"/>
          </a:p>
        </p:txBody>
      </p:sp>
    </p:spTree>
    <p:extLst>
      <p:ext uri="{BB962C8B-B14F-4D97-AF65-F5344CB8AC3E}">
        <p14:creationId xmlns:p14="http://schemas.microsoft.com/office/powerpoint/2010/main" val="328818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what why how images">
            <a:extLst>
              <a:ext uri="{FF2B5EF4-FFF2-40B4-BE49-F238E27FC236}">
                <a16:creationId xmlns:a16="http://schemas.microsoft.com/office/drawing/2014/main" xmlns="" id="{23666D8B-E42D-4274-B278-D8494D8CCC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507" y="0"/>
            <a:ext cx="6725281" cy="6873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D7003F8-5F82-4F0A-ADD8-CAD3C6FAC927}"/>
              </a:ext>
            </a:extLst>
          </p:cNvPr>
          <p:cNvSpPr txBox="1"/>
          <p:nvPr/>
        </p:nvSpPr>
        <p:spPr>
          <a:xfrm>
            <a:off x="6908144" y="648928"/>
            <a:ext cx="4796176" cy="4832092"/>
          </a:xfrm>
          <a:prstGeom prst="rect">
            <a:avLst/>
          </a:prstGeom>
          <a:noFill/>
        </p:spPr>
        <p:txBody>
          <a:bodyPr wrap="square" rtlCol="0">
            <a:spAutoFit/>
          </a:bodyPr>
          <a:lstStyle/>
          <a:p>
            <a:endParaRPr lang="en-US" sz="2800" dirty="0"/>
          </a:p>
          <a:p>
            <a:endParaRPr lang="en-US" sz="2800" dirty="0"/>
          </a:p>
          <a:p>
            <a:endParaRPr lang="en-US" sz="2800" dirty="0"/>
          </a:p>
          <a:p>
            <a:endParaRPr lang="en-US" sz="2800" dirty="0"/>
          </a:p>
          <a:p>
            <a:endParaRPr lang="en-US" sz="2800" dirty="0"/>
          </a:p>
          <a:p>
            <a:r>
              <a:rPr lang="en-US" sz="2800" b="1" dirty="0">
                <a:solidFill>
                  <a:srgbClr val="FFC000"/>
                </a:solidFill>
              </a:rPr>
              <a:t>is leadership development important for people with IDD and family members on staff?</a:t>
            </a:r>
          </a:p>
          <a:p>
            <a:endParaRPr lang="en-US" sz="2800" dirty="0"/>
          </a:p>
          <a:p>
            <a:endParaRPr lang="en-US" sz="2800" dirty="0"/>
          </a:p>
          <a:p>
            <a:endParaRPr lang="en-US" sz="2800" dirty="0"/>
          </a:p>
        </p:txBody>
      </p:sp>
      <p:sp>
        <p:nvSpPr>
          <p:cNvPr id="2" name="Rectangle 1"/>
          <p:cNvSpPr/>
          <p:nvPr/>
        </p:nvSpPr>
        <p:spPr>
          <a:xfrm>
            <a:off x="597310" y="176981"/>
            <a:ext cx="6039464" cy="22417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4401" y="4210665"/>
            <a:ext cx="6039464" cy="22417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3235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3884</Words>
  <Application>Microsoft Office PowerPoint</Application>
  <PresentationFormat>Widescreen</PresentationFormat>
  <Paragraphs>413</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Calibri</vt:lpstr>
      <vt:lpstr>Calibri Light</vt:lpstr>
      <vt:lpstr>Times New Roman</vt:lpstr>
      <vt:lpstr>Wingdings</vt:lpstr>
      <vt:lpstr>Office Theme</vt:lpstr>
      <vt:lpstr>Developing a Staff Leadership Academy</vt:lpstr>
      <vt:lpstr>PowerPoint Presentation</vt:lpstr>
      <vt:lpstr>PowerPoint Presentation</vt:lpstr>
      <vt:lpstr>How I Approached Leadership Development  in my  Personal Life…</vt:lpstr>
      <vt:lpstr>PowerPoint Presentation</vt:lpstr>
      <vt:lpstr>PowerPoint Presentation</vt:lpstr>
      <vt:lpstr>PowerPoint Presentation</vt:lpstr>
      <vt:lpstr>Leadership vs Management: Is there a difference?</vt:lpstr>
      <vt:lpstr>PowerPoint Presentation</vt:lpstr>
      <vt:lpstr> </vt:lpstr>
      <vt:lpstr>Moving Between the Balcony and the Dance Floor</vt:lpstr>
      <vt:lpstr>Its About Being Brave and  Having Difficult Conversations</vt:lpstr>
      <vt:lpstr>PowerPoint Presentation</vt:lpstr>
      <vt:lpstr>PowerPoint Presentation</vt:lpstr>
      <vt:lpstr>How I Approached Leadership Development Where I Work…</vt:lpstr>
      <vt:lpstr>CFI Staff Leadership Academy Activities</vt:lpstr>
      <vt:lpstr>CFI Staff Leadership Academy Activities</vt:lpstr>
      <vt:lpstr>CFI Staff Leadership Academy Activities</vt:lpstr>
      <vt:lpstr>PowerPoint Presentation</vt:lpstr>
      <vt:lpstr>Creating a Community of Innovation</vt:lpstr>
      <vt:lpstr> </vt:lpstr>
      <vt:lpstr>PowerPoint Presentation</vt:lpstr>
      <vt:lpstr>Leading with Strengths</vt:lpstr>
      <vt:lpstr>Languages of Appreciation</vt:lpstr>
      <vt:lpstr>Wearing Supercapes</vt:lpstr>
      <vt:lpstr>Cape Activity</vt:lpstr>
      <vt:lpstr>System Map</vt:lpstr>
      <vt:lpstr>PowerPoint Presentation</vt:lpstr>
      <vt:lpstr>Emotional Intelligence </vt:lpstr>
      <vt:lpstr>Emotional Intelligence Activity</vt:lpstr>
      <vt:lpstr>PowerPoint Presentation</vt:lpstr>
      <vt:lpstr>PowerPoint Presentation</vt:lpstr>
      <vt:lpstr>PowerPoint Presentation</vt:lpstr>
      <vt:lpstr>Generational Communication</vt:lpstr>
      <vt:lpstr>Engaging with each Generation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Staff Leadership Academy</dc:title>
  <dc:creator>Dana Yarbrough</dc:creator>
  <cp:lastModifiedBy>Tawara Denise Goode</cp:lastModifiedBy>
  <cp:revision>3</cp:revision>
  <dcterms:created xsi:type="dcterms:W3CDTF">2018-10-23T19:59:32Z</dcterms:created>
  <dcterms:modified xsi:type="dcterms:W3CDTF">2018-10-29T02:07:00Z</dcterms:modified>
</cp:coreProperties>
</file>